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aleway"/>
      <p:regular r:id="rId61"/>
      <p:bold r:id="rId62"/>
      <p:italic r:id="rId63"/>
      <p:boldItalic r:id="rId64"/>
    </p:embeddedFont>
    <p:embeddedFont>
      <p:font typeface="Raleway SemiBold"/>
      <p:regular r:id="rId65"/>
      <p:bold r:id="rId66"/>
      <p:italic r:id="rId67"/>
      <p:boldItalic r:id="rId68"/>
    </p:embeddedFont>
    <p:embeddedFont>
      <p:font typeface="Raleway ExtraBold"/>
      <p:bold r:id="rId69"/>
      <p:boldItalic r:id="rId70"/>
    </p:embeddedFont>
    <p:embeddedFont>
      <p:font typeface="Montserrat Black"/>
      <p:bold r:id="rId71"/>
      <p:boldItalic r:id="rId72"/>
    </p:embeddedFont>
    <p:embeddedFont>
      <p:font typeface="Montserrat"/>
      <p:regular r:id="rId73"/>
      <p:bold r:id="rId74"/>
      <p:italic r:id="rId75"/>
      <p:boldItalic r:id="rId76"/>
    </p:embeddedFont>
    <p:embeddedFont>
      <p:font typeface="Raleway Black"/>
      <p:bold r:id="rId77"/>
      <p:boldItalic r:id="rId78"/>
    </p:embeddedFont>
    <p:embeddedFont>
      <p:font typeface="Raleway Medium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3" roundtripDataSignature="AMtx7mj8+ktLheRQRrs6uXYhNGB5Bxrp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3075F9-6D1A-4A08-96A0-BCEB738B8B30}">
  <a:tblStyle styleId="{EA3075F9-6D1A-4A08-96A0-BCEB738B8B3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customschemas.google.com/relationships/presentationmetadata" Target="meta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Medium-bold.fntdata"/><Relationship Id="rId82" Type="http://schemas.openxmlformats.org/officeDocument/2006/relationships/font" Target="fonts/RalewayMedium-boldItalic.fntdata"/><Relationship Id="rId81" Type="http://schemas.openxmlformats.org/officeDocument/2006/relationships/font" Target="fonts/Raleway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regular.fntdata"/><Relationship Id="rId72" Type="http://schemas.openxmlformats.org/officeDocument/2006/relationships/font" Target="fonts/MontserratBlack-bold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-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-bold.fntdata"/><Relationship Id="rId33" Type="http://schemas.openxmlformats.org/officeDocument/2006/relationships/slide" Target="slides/slide27.xml"/><Relationship Id="rId77" Type="http://schemas.openxmlformats.org/officeDocument/2006/relationships/font" Target="fonts/RalewayBlack-bold.fntdata"/><Relationship Id="rId32" Type="http://schemas.openxmlformats.org/officeDocument/2006/relationships/slide" Target="slides/slide26.xml"/><Relationship Id="rId76" Type="http://schemas.openxmlformats.org/officeDocument/2006/relationships/font" Target="fonts/Montserrat-boldItalic.fntdata"/><Relationship Id="rId35" Type="http://schemas.openxmlformats.org/officeDocument/2006/relationships/slide" Target="slides/slide29.xml"/><Relationship Id="rId79" Type="http://schemas.openxmlformats.org/officeDocument/2006/relationships/font" Target="fonts/RalewayMedium-regular.fntdata"/><Relationship Id="rId34" Type="http://schemas.openxmlformats.org/officeDocument/2006/relationships/slide" Target="slides/slide28.xml"/><Relationship Id="rId78" Type="http://schemas.openxmlformats.org/officeDocument/2006/relationships/font" Target="fonts/RalewayBlack-boldItalic.fntdata"/><Relationship Id="rId71" Type="http://schemas.openxmlformats.org/officeDocument/2006/relationships/font" Target="fonts/MontserratBlack-bold.fntdata"/><Relationship Id="rId70" Type="http://schemas.openxmlformats.org/officeDocument/2006/relationships/font" Target="fonts/RalewayExtraBold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4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6.xml"/><Relationship Id="rId66" Type="http://schemas.openxmlformats.org/officeDocument/2006/relationships/font" Target="fonts/RalewaySemiBold-bold.fntdata"/><Relationship Id="rId21" Type="http://schemas.openxmlformats.org/officeDocument/2006/relationships/slide" Target="slides/slide15.xml"/><Relationship Id="rId65" Type="http://schemas.openxmlformats.org/officeDocument/2006/relationships/font" Target="fonts/Raleway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Raleway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RalewaySemiBold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aleway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ea90fcb22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fea90fcb2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ea90fcb22_0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ea90fcb22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ea90fcb22_0_9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ea90fcb22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fea90fcb22_0_40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fea90fcb22_0_4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ea90fcb22_0_39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fea90fcb22_0_3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ea90fcb22_0_19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fea90fcb22_0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apa02">
  <p:cSld name="Title Slide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gfea90fcb22_0_3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fea90fcb22_0_330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" name="Google Shape;14;gfea90fcb22_0_330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Sobre a apresentacao">
  <p:cSld name="3_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ea90fcb22_0_3341"/>
          <p:cNvSpPr/>
          <p:nvPr/>
        </p:nvSpPr>
        <p:spPr>
          <a:xfrm>
            <a:off x="1" y="1"/>
            <a:ext cx="1848600" cy="184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gfea90fcb22_0_33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fea90fcb22_0_3341"/>
          <p:cNvSpPr txBox="1"/>
          <p:nvPr>
            <p:ph idx="1" type="body"/>
          </p:nvPr>
        </p:nvSpPr>
        <p:spPr>
          <a:xfrm>
            <a:off x="5972169" y="2255925"/>
            <a:ext cx="27831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3" name="Google Shape;103;gfea90fcb22_0_3341"/>
          <p:cNvSpPr txBox="1"/>
          <p:nvPr>
            <p:ph type="title"/>
          </p:nvPr>
        </p:nvSpPr>
        <p:spPr>
          <a:xfrm>
            <a:off x="5972169" y="997350"/>
            <a:ext cx="27183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gfea90fcb22_0_3341"/>
          <p:cNvSpPr txBox="1"/>
          <p:nvPr>
            <p:ph idx="2" type="title"/>
          </p:nvPr>
        </p:nvSpPr>
        <p:spPr>
          <a:xfrm>
            <a:off x="5972169" y="579019"/>
            <a:ext cx="2783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gfea90fcb22_0_3341"/>
          <p:cNvSpPr/>
          <p:nvPr>
            <p:ph idx="3" type="pic"/>
          </p:nvPr>
        </p:nvSpPr>
        <p:spPr>
          <a:xfrm>
            <a:off x="3286947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gfea90fcb22_0_3341"/>
          <p:cNvSpPr/>
          <p:nvPr>
            <p:ph idx="4" type="pic"/>
          </p:nvPr>
        </p:nvSpPr>
        <p:spPr>
          <a:xfrm>
            <a:off x="812322" y="721894"/>
            <a:ext cx="2218800" cy="259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gfea90fcb22_0_3341"/>
          <p:cNvSpPr txBox="1"/>
          <p:nvPr>
            <p:ph idx="5" type="title"/>
          </p:nvPr>
        </p:nvSpPr>
        <p:spPr>
          <a:xfrm>
            <a:off x="812322" y="3427500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gfea90fcb22_0_3341"/>
          <p:cNvSpPr txBox="1"/>
          <p:nvPr>
            <p:ph idx="6" type="body"/>
          </p:nvPr>
        </p:nvSpPr>
        <p:spPr>
          <a:xfrm>
            <a:off x="812153" y="3961350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09" name="Google Shape;109;gfea90fcb22_0_3341"/>
          <p:cNvSpPr txBox="1"/>
          <p:nvPr>
            <p:ph idx="7" type="title"/>
          </p:nvPr>
        </p:nvSpPr>
        <p:spPr>
          <a:xfrm>
            <a:off x="3287060" y="3427500"/>
            <a:ext cx="2218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gfea90fcb22_0_3341"/>
          <p:cNvSpPr txBox="1"/>
          <p:nvPr>
            <p:ph idx="8" type="body"/>
          </p:nvPr>
        </p:nvSpPr>
        <p:spPr>
          <a:xfrm>
            <a:off x="3287135" y="3961350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Numbers">
  <p:cSld name="6_Title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a90fcb22_0_3367"/>
          <p:cNvSpPr/>
          <p:nvPr/>
        </p:nvSpPr>
        <p:spPr>
          <a:xfrm>
            <a:off x="415895" y="2779249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fea90fcb22_0_3367"/>
          <p:cNvSpPr/>
          <p:nvPr/>
        </p:nvSpPr>
        <p:spPr>
          <a:xfrm>
            <a:off x="415895" y="3776777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fea90fcb22_0_3367"/>
          <p:cNvSpPr/>
          <p:nvPr/>
        </p:nvSpPr>
        <p:spPr>
          <a:xfrm>
            <a:off x="2620784" y="2779249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fea90fcb22_0_3367"/>
          <p:cNvSpPr/>
          <p:nvPr/>
        </p:nvSpPr>
        <p:spPr>
          <a:xfrm>
            <a:off x="2620784" y="3776777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fea90fcb22_0_33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fea90fcb22_0_3367"/>
          <p:cNvSpPr txBox="1"/>
          <p:nvPr>
            <p:ph type="title"/>
          </p:nvPr>
        </p:nvSpPr>
        <p:spPr>
          <a:xfrm>
            <a:off x="35573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gfea90fcb22_0_3367"/>
          <p:cNvSpPr txBox="1"/>
          <p:nvPr>
            <p:ph idx="2" type="title"/>
          </p:nvPr>
        </p:nvSpPr>
        <p:spPr>
          <a:xfrm>
            <a:off x="355739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19" name="Google Shape;119;gfea90fcb22_0_3367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fea90fcb22_0_3367"/>
          <p:cNvSpPr txBox="1"/>
          <p:nvPr>
            <p:ph idx="1" type="body"/>
          </p:nvPr>
        </p:nvSpPr>
        <p:spPr>
          <a:xfrm>
            <a:off x="355739" y="1740075"/>
            <a:ext cx="42459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21" name="Google Shape;121;gfea90fcb22_0_3367"/>
          <p:cNvSpPr txBox="1"/>
          <p:nvPr>
            <p:ph idx="3" type="title"/>
          </p:nvPr>
        </p:nvSpPr>
        <p:spPr>
          <a:xfrm>
            <a:off x="415942" y="2779256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gfea90fcb22_0_3367"/>
          <p:cNvSpPr txBox="1"/>
          <p:nvPr>
            <p:ph idx="4" type="body"/>
          </p:nvPr>
        </p:nvSpPr>
        <p:spPr>
          <a:xfrm>
            <a:off x="415773" y="3090619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gfea90fcb22_0_3367"/>
          <p:cNvSpPr txBox="1"/>
          <p:nvPr>
            <p:ph idx="5" type="title"/>
          </p:nvPr>
        </p:nvSpPr>
        <p:spPr>
          <a:xfrm>
            <a:off x="2619768" y="2779256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gfea90fcb22_0_3367"/>
          <p:cNvSpPr txBox="1"/>
          <p:nvPr>
            <p:ph idx="6" type="body"/>
          </p:nvPr>
        </p:nvSpPr>
        <p:spPr>
          <a:xfrm>
            <a:off x="2619599" y="3090619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gfea90fcb22_0_3367"/>
          <p:cNvSpPr txBox="1"/>
          <p:nvPr>
            <p:ph idx="7" type="title"/>
          </p:nvPr>
        </p:nvSpPr>
        <p:spPr>
          <a:xfrm>
            <a:off x="2619768" y="3771863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fea90fcb22_0_3367"/>
          <p:cNvSpPr txBox="1"/>
          <p:nvPr>
            <p:ph idx="8" type="body"/>
          </p:nvPr>
        </p:nvSpPr>
        <p:spPr>
          <a:xfrm>
            <a:off x="2619599" y="4083225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gfea90fcb22_0_3367"/>
          <p:cNvSpPr txBox="1"/>
          <p:nvPr>
            <p:ph idx="9" type="title"/>
          </p:nvPr>
        </p:nvSpPr>
        <p:spPr>
          <a:xfrm>
            <a:off x="415942" y="3771863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gfea90fcb22_0_3367"/>
          <p:cNvSpPr txBox="1"/>
          <p:nvPr>
            <p:ph idx="13" type="body"/>
          </p:nvPr>
        </p:nvSpPr>
        <p:spPr>
          <a:xfrm>
            <a:off x="415773" y="4083225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9" name="Google Shape;129;gfea90fcb22_0_3367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5208102" y="0"/>
            <a:ext cx="3935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Texto+icones">
  <p:cSld name="8_Title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ea90fcb22_0_3386"/>
          <p:cNvSpPr/>
          <p:nvPr/>
        </p:nvSpPr>
        <p:spPr>
          <a:xfrm rot="-5400000">
            <a:off x="4115052" y="-252266"/>
            <a:ext cx="4410000" cy="5648100"/>
          </a:xfrm>
          <a:prstGeom prst="round2SameRect">
            <a:avLst>
              <a:gd fmla="val 333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gfea90fcb22_0_33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fea90fcb22_0_3386"/>
          <p:cNvSpPr txBox="1"/>
          <p:nvPr>
            <p:ph idx="1" type="body"/>
          </p:nvPr>
        </p:nvSpPr>
        <p:spPr>
          <a:xfrm>
            <a:off x="4964273" y="2255925"/>
            <a:ext cx="3542700" cy="1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gfea90fcb22_0_3386"/>
          <p:cNvSpPr txBox="1"/>
          <p:nvPr>
            <p:ph type="title"/>
          </p:nvPr>
        </p:nvSpPr>
        <p:spPr>
          <a:xfrm>
            <a:off x="4964273" y="997350"/>
            <a:ext cx="3460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gfea90fcb22_0_3386"/>
          <p:cNvSpPr txBox="1"/>
          <p:nvPr>
            <p:ph idx="2" type="title"/>
          </p:nvPr>
        </p:nvSpPr>
        <p:spPr>
          <a:xfrm>
            <a:off x="4964273" y="579019"/>
            <a:ext cx="354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gfea90fcb22_0_3386"/>
          <p:cNvSpPr/>
          <p:nvPr>
            <p:ph idx="3" type="pic"/>
          </p:nvPr>
        </p:nvSpPr>
        <p:spPr>
          <a:xfrm>
            <a:off x="2673050" y="736931"/>
            <a:ext cx="1900200" cy="36924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37" name="Google Shape;137;gfea90fcb22_0_3386"/>
          <p:cNvSpPr/>
          <p:nvPr>
            <p:ph idx="4" type="pic"/>
          </p:nvPr>
        </p:nvSpPr>
        <p:spPr>
          <a:xfrm>
            <a:off x="514347" y="736931"/>
            <a:ext cx="1900200" cy="36924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cxnSp>
        <p:nvCxnSpPr>
          <p:cNvPr id="138" name="Google Shape;138;gfea90fcb22_0_3386"/>
          <p:cNvCxnSpPr/>
          <p:nvPr/>
        </p:nvCxnSpPr>
        <p:spPr>
          <a:xfrm>
            <a:off x="5021446" y="2134496"/>
            <a:ext cx="7251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fea90fcb22_0_3386"/>
          <p:cNvSpPr txBox="1"/>
          <p:nvPr>
            <p:ph idx="5" type="title"/>
          </p:nvPr>
        </p:nvSpPr>
        <p:spPr>
          <a:xfrm>
            <a:off x="5814386" y="3641081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gfea90fcb22_0_3386"/>
          <p:cNvSpPr txBox="1"/>
          <p:nvPr>
            <p:ph idx="6" type="body"/>
          </p:nvPr>
        </p:nvSpPr>
        <p:spPr>
          <a:xfrm>
            <a:off x="5814217" y="4174931"/>
            <a:ext cx="2218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gfea90fcb22_0_3386"/>
          <p:cNvSpPr/>
          <p:nvPr>
            <p:ph idx="7" type="pic"/>
          </p:nvPr>
        </p:nvSpPr>
        <p:spPr>
          <a:xfrm>
            <a:off x="4964273" y="3654600"/>
            <a:ext cx="724800" cy="724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fea90fcb22_0_33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fea90fcb22_0_3398"/>
          <p:cNvSpPr txBox="1"/>
          <p:nvPr>
            <p:ph type="title"/>
          </p:nvPr>
        </p:nvSpPr>
        <p:spPr>
          <a:xfrm>
            <a:off x="491129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gfea90fcb22_0_3398"/>
          <p:cNvSpPr txBox="1"/>
          <p:nvPr>
            <p:ph idx="2" type="title"/>
          </p:nvPr>
        </p:nvSpPr>
        <p:spPr>
          <a:xfrm>
            <a:off x="491129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46" name="Google Shape;146;gfea90fcb22_0_3398"/>
          <p:cNvCxnSpPr/>
          <p:nvPr/>
        </p:nvCxnSpPr>
        <p:spPr>
          <a:xfrm>
            <a:off x="55128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gfea90fcb22_0_3398"/>
          <p:cNvSpPr txBox="1"/>
          <p:nvPr>
            <p:ph idx="3" type="title"/>
          </p:nvPr>
        </p:nvSpPr>
        <p:spPr>
          <a:xfrm>
            <a:off x="491429" y="17191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gfea90fcb22_0_3398"/>
          <p:cNvSpPr txBox="1"/>
          <p:nvPr>
            <p:ph idx="1" type="body"/>
          </p:nvPr>
        </p:nvSpPr>
        <p:spPr>
          <a:xfrm>
            <a:off x="491129" y="2007713"/>
            <a:ext cx="382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49" name="Google Shape;149;gfea90fcb22_0_3398"/>
          <p:cNvSpPr txBox="1"/>
          <p:nvPr>
            <p:ph idx="4" type="title"/>
          </p:nvPr>
        </p:nvSpPr>
        <p:spPr>
          <a:xfrm>
            <a:off x="4485410" y="17191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gfea90fcb22_0_3398"/>
          <p:cNvSpPr txBox="1"/>
          <p:nvPr>
            <p:ph idx="5" type="body"/>
          </p:nvPr>
        </p:nvSpPr>
        <p:spPr>
          <a:xfrm>
            <a:off x="4485110" y="2007713"/>
            <a:ext cx="3825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51" name="Google Shape;151;gfea90fcb22_0_3398"/>
          <p:cNvSpPr/>
          <p:nvPr>
            <p:ph idx="6" type="pic"/>
          </p:nvPr>
        </p:nvSpPr>
        <p:spPr>
          <a:xfrm>
            <a:off x="551294" y="2910019"/>
            <a:ext cx="3720600" cy="17715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52" name="Google Shape;152;gfea90fcb22_0_3398"/>
          <p:cNvSpPr/>
          <p:nvPr/>
        </p:nvSpPr>
        <p:spPr>
          <a:xfrm>
            <a:off x="4485232" y="291001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fea90fcb22_0_3398"/>
          <p:cNvSpPr txBox="1"/>
          <p:nvPr>
            <p:ph idx="7" type="title"/>
          </p:nvPr>
        </p:nvSpPr>
        <p:spPr>
          <a:xfrm>
            <a:off x="4485278" y="291001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gfea90fcb22_0_3398"/>
          <p:cNvSpPr txBox="1"/>
          <p:nvPr>
            <p:ph idx="8" type="body"/>
          </p:nvPr>
        </p:nvSpPr>
        <p:spPr>
          <a:xfrm>
            <a:off x="4485110" y="322138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gfea90fcb22_0_3398"/>
          <p:cNvSpPr/>
          <p:nvPr/>
        </p:nvSpPr>
        <p:spPr>
          <a:xfrm>
            <a:off x="4485232" y="390766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fea90fcb22_0_3398"/>
          <p:cNvSpPr txBox="1"/>
          <p:nvPr>
            <p:ph idx="9" type="title"/>
          </p:nvPr>
        </p:nvSpPr>
        <p:spPr>
          <a:xfrm>
            <a:off x="4485278" y="390766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gfea90fcb22_0_3398"/>
          <p:cNvSpPr txBox="1"/>
          <p:nvPr>
            <p:ph idx="13" type="body"/>
          </p:nvPr>
        </p:nvSpPr>
        <p:spPr>
          <a:xfrm>
            <a:off x="4485110" y="421903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gfea90fcb22_0_3398"/>
          <p:cNvSpPr/>
          <p:nvPr/>
        </p:nvSpPr>
        <p:spPr>
          <a:xfrm>
            <a:off x="6679700" y="390766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fea90fcb22_0_3398"/>
          <p:cNvSpPr txBox="1"/>
          <p:nvPr>
            <p:ph idx="14" type="title"/>
          </p:nvPr>
        </p:nvSpPr>
        <p:spPr>
          <a:xfrm>
            <a:off x="6679746" y="390766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gfea90fcb22_0_3398"/>
          <p:cNvSpPr txBox="1"/>
          <p:nvPr>
            <p:ph idx="15" type="body"/>
          </p:nvPr>
        </p:nvSpPr>
        <p:spPr>
          <a:xfrm>
            <a:off x="6679577" y="421903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gfea90fcb22_0_3398"/>
          <p:cNvSpPr/>
          <p:nvPr/>
        </p:nvSpPr>
        <p:spPr>
          <a:xfrm>
            <a:off x="6679700" y="2910012"/>
            <a:ext cx="1980900" cy="773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fea90fcb22_0_3398"/>
          <p:cNvSpPr txBox="1"/>
          <p:nvPr>
            <p:ph idx="16" type="title"/>
          </p:nvPr>
        </p:nvSpPr>
        <p:spPr>
          <a:xfrm>
            <a:off x="6679746" y="2910019"/>
            <a:ext cx="198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gfea90fcb22_0_3398"/>
          <p:cNvSpPr txBox="1"/>
          <p:nvPr>
            <p:ph idx="17" type="body"/>
          </p:nvPr>
        </p:nvSpPr>
        <p:spPr>
          <a:xfrm>
            <a:off x="6679577" y="3221381"/>
            <a:ext cx="1980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ea90fcb22_0_3420"/>
          <p:cNvSpPr/>
          <p:nvPr/>
        </p:nvSpPr>
        <p:spPr>
          <a:xfrm>
            <a:off x="0" y="1600200"/>
            <a:ext cx="3940500" cy="35433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fea90fcb22_0_34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fea90fcb22_0_3420"/>
          <p:cNvSpPr txBox="1"/>
          <p:nvPr>
            <p:ph type="title"/>
          </p:nvPr>
        </p:nvSpPr>
        <p:spPr>
          <a:xfrm>
            <a:off x="355739" y="794306"/>
            <a:ext cx="3825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gfea90fcb22_0_3420"/>
          <p:cNvSpPr txBox="1"/>
          <p:nvPr>
            <p:ph idx="2" type="title"/>
          </p:nvPr>
        </p:nvSpPr>
        <p:spPr>
          <a:xfrm>
            <a:off x="355739" y="509119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gfea90fcb22_0_3420"/>
          <p:cNvSpPr txBox="1"/>
          <p:nvPr>
            <p:ph idx="3" type="title"/>
          </p:nvPr>
        </p:nvSpPr>
        <p:spPr>
          <a:xfrm>
            <a:off x="4477870" y="463388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0" name="Google Shape;170;gfea90fcb22_0_3420"/>
          <p:cNvSpPr txBox="1"/>
          <p:nvPr>
            <p:ph idx="1" type="body"/>
          </p:nvPr>
        </p:nvSpPr>
        <p:spPr>
          <a:xfrm>
            <a:off x="4477570" y="751913"/>
            <a:ext cx="38259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71" name="Google Shape;171;gfea90fcb22_0_3420"/>
          <p:cNvSpPr txBox="1"/>
          <p:nvPr>
            <p:ph idx="4" type="title"/>
          </p:nvPr>
        </p:nvSpPr>
        <p:spPr>
          <a:xfrm>
            <a:off x="4477870" y="1741744"/>
            <a:ext cx="3825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2" name="Google Shape;172;gfea90fcb22_0_3420"/>
          <p:cNvSpPr txBox="1"/>
          <p:nvPr>
            <p:ph idx="5" type="body"/>
          </p:nvPr>
        </p:nvSpPr>
        <p:spPr>
          <a:xfrm>
            <a:off x="4477570" y="2030269"/>
            <a:ext cx="38259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73" name="Google Shape;173;gfea90fcb22_0_3420"/>
          <p:cNvSpPr/>
          <p:nvPr>
            <p:ph idx="6" type="pic"/>
          </p:nvPr>
        </p:nvSpPr>
        <p:spPr>
          <a:xfrm>
            <a:off x="3940511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gfea90fcb22_0_3420"/>
          <p:cNvSpPr/>
          <p:nvPr>
            <p:ph idx="7" type="pic"/>
          </p:nvPr>
        </p:nvSpPr>
        <p:spPr>
          <a:xfrm>
            <a:off x="6542255" y="3075581"/>
            <a:ext cx="2601600" cy="20679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gfea90fcb22_0_3420"/>
          <p:cNvSpPr txBox="1"/>
          <p:nvPr>
            <p:ph idx="8" type="title"/>
          </p:nvPr>
        </p:nvSpPr>
        <p:spPr>
          <a:xfrm>
            <a:off x="1159402" y="1813800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gfea90fcb22_0_3420"/>
          <p:cNvSpPr txBox="1"/>
          <p:nvPr>
            <p:ph idx="9" type="body"/>
          </p:nvPr>
        </p:nvSpPr>
        <p:spPr>
          <a:xfrm>
            <a:off x="1159209" y="2347650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gfea90fcb22_0_3420"/>
          <p:cNvSpPr txBox="1"/>
          <p:nvPr/>
        </p:nvSpPr>
        <p:spPr>
          <a:xfrm>
            <a:off x="-44411" y="1701675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8" name="Google Shape;178;gfea90fcb22_0_3420"/>
          <p:cNvSpPr txBox="1"/>
          <p:nvPr>
            <p:ph idx="13" type="title"/>
          </p:nvPr>
        </p:nvSpPr>
        <p:spPr>
          <a:xfrm>
            <a:off x="1159402" y="2878613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gfea90fcb22_0_3420"/>
          <p:cNvSpPr txBox="1"/>
          <p:nvPr>
            <p:ph idx="14" type="body"/>
          </p:nvPr>
        </p:nvSpPr>
        <p:spPr>
          <a:xfrm>
            <a:off x="1159209" y="3412463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gfea90fcb22_0_3420"/>
          <p:cNvSpPr txBox="1"/>
          <p:nvPr/>
        </p:nvSpPr>
        <p:spPr>
          <a:xfrm>
            <a:off x="-44411" y="2766488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" name="Google Shape;181;gfea90fcb22_0_3420"/>
          <p:cNvSpPr txBox="1"/>
          <p:nvPr>
            <p:ph idx="15" type="title"/>
          </p:nvPr>
        </p:nvSpPr>
        <p:spPr>
          <a:xfrm>
            <a:off x="1159402" y="4111856"/>
            <a:ext cx="2563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gfea90fcb22_0_3420"/>
          <p:cNvSpPr txBox="1"/>
          <p:nvPr>
            <p:ph idx="16" type="body"/>
          </p:nvPr>
        </p:nvSpPr>
        <p:spPr>
          <a:xfrm>
            <a:off x="1159209" y="4645706"/>
            <a:ext cx="2563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gfea90fcb22_0_3420"/>
          <p:cNvSpPr txBox="1"/>
          <p:nvPr/>
        </p:nvSpPr>
        <p:spPr>
          <a:xfrm>
            <a:off x="-44411" y="3999731"/>
            <a:ext cx="1073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26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ea90fcb22_0_3440"/>
          <p:cNvSpPr/>
          <p:nvPr/>
        </p:nvSpPr>
        <p:spPr>
          <a:xfrm rot="5400000">
            <a:off x="-557936" y="557851"/>
            <a:ext cx="5143500" cy="4027800"/>
          </a:xfrm>
          <a:prstGeom prst="round2SameRect">
            <a:avLst>
              <a:gd fmla="val 3965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fea90fcb22_0_34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fea90fcb22_0_3440"/>
          <p:cNvSpPr txBox="1"/>
          <p:nvPr>
            <p:ph type="title"/>
          </p:nvPr>
        </p:nvSpPr>
        <p:spPr>
          <a:xfrm>
            <a:off x="315904" y="719119"/>
            <a:ext cx="3460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gfea90fcb22_0_3440"/>
          <p:cNvSpPr txBox="1"/>
          <p:nvPr>
            <p:ph idx="2" type="title"/>
          </p:nvPr>
        </p:nvSpPr>
        <p:spPr>
          <a:xfrm>
            <a:off x="315904" y="300788"/>
            <a:ext cx="3542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gfea90fcb22_0_3440"/>
          <p:cNvSpPr txBox="1"/>
          <p:nvPr>
            <p:ph idx="3" type="title"/>
          </p:nvPr>
        </p:nvSpPr>
        <p:spPr>
          <a:xfrm>
            <a:off x="316167" y="1804744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gfea90fcb22_0_3440"/>
          <p:cNvSpPr txBox="1"/>
          <p:nvPr>
            <p:ph idx="1" type="body"/>
          </p:nvPr>
        </p:nvSpPr>
        <p:spPr>
          <a:xfrm>
            <a:off x="315904" y="2122050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gfea90fcb22_0_3440"/>
          <p:cNvSpPr txBox="1"/>
          <p:nvPr>
            <p:ph idx="4" type="title"/>
          </p:nvPr>
        </p:nvSpPr>
        <p:spPr>
          <a:xfrm>
            <a:off x="316167" y="2504081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gfea90fcb22_0_3440"/>
          <p:cNvSpPr txBox="1"/>
          <p:nvPr>
            <p:ph idx="5" type="body"/>
          </p:nvPr>
        </p:nvSpPr>
        <p:spPr>
          <a:xfrm>
            <a:off x="315904" y="2821388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gfea90fcb22_0_3440"/>
          <p:cNvSpPr txBox="1"/>
          <p:nvPr>
            <p:ph idx="6" type="title"/>
          </p:nvPr>
        </p:nvSpPr>
        <p:spPr>
          <a:xfrm>
            <a:off x="316167" y="3210938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gfea90fcb22_0_3440"/>
          <p:cNvSpPr txBox="1"/>
          <p:nvPr>
            <p:ph idx="7" type="body"/>
          </p:nvPr>
        </p:nvSpPr>
        <p:spPr>
          <a:xfrm>
            <a:off x="315904" y="3528244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gfea90fcb22_0_3440"/>
          <p:cNvSpPr txBox="1"/>
          <p:nvPr>
            <p:ph idx="8" type="title"/>
          </p:nvPr>
        </p:nvSpPr>
        <p:spPr>
          <a:xfrm>
            <a:off x="316167" y="3955388"/>
            <a:ext cx="34974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romanLcPeriod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gfea90fcb22_0_3440"/>
          <p:cNvSpPr txBox="1"/>
          <p:nvPr>
            <p:ph idx="9" type="body"/>
          </p:nvPr>
        </p:nvSpPr>
        <p:spPr>
          <a:xfrm>
            <a:off x="315904" y="4272694"/>
            <a:ext cx="34974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gfea90fcb22_0_3440"/>
          <p:cNvSpPr/>
          <p:nvPr>
            <p:ph idx="13" type="pic"/>
          </p:nvPr>
        </p:nvSpPr>
        <p:spPr>
          <a:xfrm>
            <a:off x="4699860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gfea90fcb22_0_3440"/>
          <p:cNvSpPr txBox="1"/>
          <p:nvPr>
            <p:ph idx="14" type="title"/>
          </p:nvPr>
        </p:nvSpPr>
        <p:spPr>
          <a:xfrm>
            <a:off x="4611985" y="19655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gfea90fcb22_0_3440"/>
          <p:cNvSpPr txBox="1"/>
          <p:nvPr>
            <p:ph idx="15" type="subTitle"/>
          </p:nvPr>
        </p:nvSpPr>
        <p:spPr>
          <a:xfrm>
            <a:off x="4611985" y="220789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gfea90fcb22_0_3440"/>
          <p:cNvSpPr/>
          <p:nvPr>
            <p:ph idx="16" type="pic"/>
          </p:nvPr>
        </p:nvSpPr>
        <p:spPr>
          <a:xfrm>
            <a:off x="7181987" y="377203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gfea90fcb22_0_3440"/>
          <p:cNvSpPr txBox="1"/>
          <p:nvPr>
            <p:ph idx="17" type="title"/>
          </p:nvPr>
        </p:nvSpPr>
        <p:spPr>
          <a:xfrm>
            <a:off x="7094112" y="19655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gfea90fcb22_0_3440"/>
          <p:cNvSpPr txBox="1"/>
          <p:nvPr>
            <p:ph idx="18" type="subTitle"/>
          </p:nvPr>
        </p:nvSpPr>
        <p:spPr>
          <a:xfrm>
            <a:off x="7094112" y="220789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fea90fcb22_0_3440"/>
          <p:cNvSpPr/>
          <p:nvPr>
            <p:ph idx="19" type="pic"/>
          </p:nvPr>
        </p:nvSpPr>
        <p:spPr>
          <a:xfrm>
            <a:off x="4699860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gfea90fcb22_0_3440"/>
          <p:cNvSpPr txBox="1"/>
          <p:nvPr>
            <p:ph idx="20" type="title"/>
          </p:nvPr>
        </p:nvSpPr>
        <p:spPr>
          <a:xfrm>
            <a:off x="4611985" y="428164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5" name="Google Shape;205;gfea90fcb22_0_3440"/>
          <p:cNvSpPr txBox="1"/>
          <p:nvPr>
            <p:ph idx="21" type="subTitle"/>
          </p:nvPr>
        </p:nvSpPr>
        <p:spPr>
          <a:xfrm>
            <a:off x="4611985" y="45239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fea90fcb22_0_3440"/>
          <p:cNvSpPr/>
          <p:nvPr>
            <p:ph idx="22" type="pic"/>
          </p:nvPr>
        </p:nvSpPr>
        <p:spPr>
          <a:xfrm>
            <a:off x="7181987" y="2693278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gfea90fcb22_0_3440"/>
          <p:cNvSpPr txBox="1"/>
          <p:nvPr>
            <p:ph idx="23" type="title"/>
          </p:nvPr>
        </p:nvSpPr>
        <p:spPr>
          <a:xfrm>
            <a:off x="7094112" y="4281647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gfea90fcb22_0_3440"/>
          <p:cNvSpPr txBox="1"/>
          <p:nvPr>
            <p:ph idx="24" type="subTitle"/>
          </p:nvPr>
        </p:nvSpPr>
        <p:spPr>
          <a:xfrm>
            <a:off x="7094112" y="4523972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Raleway Medium"/>
              <a:buNone/>
              <a:defRPr sz="10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Hosts">
  <p:cSld name="17_Title 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ea90fcb22_0_3465"/>
          <p:cNvSpPr/>
          <p:nvPr/>
        </p:nvSpPr>
        <p:spPr>
          <a:xfrm>
            <a:off x="371902" y="2236868"/>
            <a:ext cx="8400300" cy="2906700"/>
          </a:xfrm>
          <a:prstGeom prst="round2SameRect">
            <a:avLst>
              <a:gd fmla="val 839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fea90fcb22_0_34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fea90fcb22_0_3465"/>
          <p:cNvSpPr/>
          <p:nvPr/>
        </p:nvSpPr>
        <p:spPr>
          <a:xfrm>
            <a:off x="1852142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fea90fcb22_0_3465"/>
          <p:cNvSpPr/>
          <p:nvPr>
            <p:ph idx="2" type="pic"/>
          </p:nvPr>
        </p:nvSpPr>
        <p:spPr>
          <a:xfrm>
            <a:off x="1254961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gfea90fcb22_0_3465"/>
          <p:cNvSpPr txBox="1"/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gfea90fcb22_0_3465"/>
          <p:cNvSpPr txBox="1"/>
          <p:nvPr>
            <p:ph idx="3" type="title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gfea90fcb22_0_3465"/>
          <p:cNvSpPr txBox="1"/>
          <p:nvPr>
            <p:ph idx="4" type="title"/>
          </p:nvPr>
        </p:nvSpPr>
        <p:spPr>
          <a:xfrm>
            <a:off x="1167086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gfea90fcb22_0_3465"/>
          <p:cNvSpPr txBox="1"/>
          <p:nvPr>
            <p:ph idx="1" type="subTitle"/>
          </p:nvPr>
        </p:nvSpPr>
        <p:spPr>
          <a:xfrm>
            <a:off x="1167086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fea90fcb22_0_3465"/>
          <p:cNvSpPr txBox="1"/>
          <p:nvPr>
            <p:ph idx="5" type="body"/>
          </p:nvPr>
        </p:nvSpPr>
        <p:spPr>
          <a:xfrm>
            <a:off x="1167086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gfea90fcb22_0_3465"/>
          <p:cNvSpPr/>
          <p:nvPr>
            <p:ph idx="6" type="pic"/>
          </p:nvPr>
        </p:nvSpPr>
        <p:spPr>
          <a:xfrm>
            <a:off x="383628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gfea90fcb22_0_3465"/>
          <p:cNvSpPr txBox="1"/>
          <p:nvPr>
            <p:ph idx="7" type="title"/>
          </p:nvPr>
        </p:nvSpPr>
        <p:spPr>
          <a:xfrm>
            <a:off x="3748406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gfea90fcb22_0_3465"/>
          <p:cNvSpPr txBox="1"/>
          <p:nvPr>
            <p:ph idx="8" type="subTitle"/>
          </p:nvPr>
        </p:nvSpPr>
        <p:spPr>
          <a:xfrm>
            <a:off x="3748406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fea90fcb22_0_3465"/>
          <p:cNvSpPr txBox="1"/>
          <p:nvPr>
            <p:ph idx="9" type="body"/>
          </p:nvPr>
        </p:nvSpPr>
        <p:spPr>
          <a:xfrm>
            <a:off x="3748406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gfea90fcb22_0_3465"/>
          <p:cNvSpPr/>
          <p:nvPr>
            <p:ph idx="13" type="pic"/>
          </p:nvPr>
        </p:nvSpPr>
        <p:spPr>
          <a:xfrm>
            <a:off x="6417602" y="1416525"/>
            <a:ext cx="1471200" cy="14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gfea90fcb22_0_3465"/>
          <p:cNvSpPr txBox="1"/>
          <p:nvPr>
            <p:ph idx="14" type="title"/>
          </p:nvPr>
        </p:nvSpPr>
        <p:spPr>
          <a:xfrm>
            <a:off x="6329727" y="3004894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gfea90fcb22_0_3465"/>
          <p:cNvSpPr txBox="1"/>
          <p:nvPr>
            <p:ph idx="15" type="subTitle"/>
          </p:nvPr>
        </p:nvSpPr>
        <p:spPr>
          <a:xfrm>
            <a:off x="6329727" y="3247219"/>
            <a:ext cx="16473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None/>
              <a:defRPr sz="10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fea90fcb22_0_3465"/>
          <p:cNvSpPr txBox="1"/>
          <p:nvPr>
            <p:ph idx="16" type="body"/>
          </p:nvPr>
        </p:nvSpPr>
        <p:spPr>
          <a:xfrm>
            <a:off x="6329727" y="3636544"/>
            <a:ext cx="16473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21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1pPr>
            <a:lvl2pPr indent="-2921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2pPr>
            <a:lvl3pPr indent="-2921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3pPr>
            <a:lvl4pPr indent="-2921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4pPr>
            <a:lvl5pPr indent="-2921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indent="-292100" lvl="5" marL="27432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gfea90fcb22_0_3465"/>
          <p:cNvSpPr/>
          <p:nvPr/>
        </p:nvSpPr>
        <p:spPr>
          <a:xfrm>
            <a:off x="4433472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fea90fcb22_0_3465"/>
          <p:cNvSpPr/>
          <p:nvPr/>
        </p:nvSpPr>
        <p:spPr>
          <a:xfrm>
            <a:off x="7090196" y="4606144"/>
            <a:ext cx="276984" cy="276984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ea90fcb22_0_3485"/>
          <p:cNvSpPr/>
          <p:nvPr/>
        </p:nvSpPr>
        <p:spPr>
          <a:xfrm>
            <a:off x="346259" y="1596474"/>
            <a:ext cx="2883000" cy="1373400"/>
          </a:xfrm>
          <a:prstGeom prst="roundRect">
            <a:avLst>
              <a:gd fmla="val 6373" name="adj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ea90fcb22_0_3485"/>
          <p:cNvSpPr/>
          <p:nvPr/>
        </p:nvSpPr>
        <p:spPr>
          <a:xfrm>
            <a:off x="3575567" y="3316198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fea90fcb22_0_3485"/>
          <p:cNvSpPr/>
          <p:nvPr/>
        </p:nvSpPr>
        <p:spPr>
          <a:xfrm>
            <a:off x="3575567" y="1596474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fea90fcb22_0_3485"/>
          <p:cNvSpPr/>
          <p:nvPr/>
        </p:nvSpPr>
        <p:spPr>
          <a:xfrm>
            <a:off x="346259" y="3316198"/>
            <a:ext cx="2883000" cy="13734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fea90fcb22_0_34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fea90fcb22_0_3485"/>
          <p:cNvPicPr preferRelativeResize="0"/>
          <p:nvPr/>
        </p:nvPicPr>
        <p:blipFill rotWithShape="1">
          <a:blip r:embed="rId3">
            <a:alphaModFix/>
          </a:blip>
          <a:srcRect b="0" l="0" r="30147" t="0"/>
          <a:stretch/>
        </p:blipFill>
        <p:spPr>
          <a:xfrm>
            <a:off x="7045559" y="546206"/>
            <a:ext cx="2098444" cy="230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fea90fcb22_0_34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745" y="2478839"/>
            <a:ext cx="2525531" cy="223276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fea90fcb22_0_3485"/>
          <p:cNvSpPr txBox="1"/>
          <p:nvPr>
            <p:ph type="title"/>
          </p:nvPr>
        </p:nvSpPr>
        <p:spPr>
          <a:xfrm>
            <a:off x="355739" y="735675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gfea90fcb22_0_3485"/>
          <p:cNvSpPr txBox="1"/>
          <p:nvPr>
            <p:ph idx="2" type="title"/>
          </p:nvPr>
        </p:nvSpPr>
        <p:spPr>
          <a:xfrm>
            <a:off x="355739" y="450488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gfea90fcb22_0_3485"/>
          <p:cNvSpPr txBox="1"/>
          <p:nvPr>
            <p:ph idx="3" type="title"/>
          </p:nvPr>
        </p:nvSpPr>
        <p:spPr>
          <a:xfrm>
            <a:off x="678423" y="3459056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gfea90fcb22_0_3485"/>
          <p:cNvSpPr txBox="1"/>
          <p:nvPr>
            <p:ph idx="1" type="body"/>
          </p:nvPr>
        </p:nvSpPr>
        <p:spPr>
          <a:xfrm>
            <a:off x="678245" y="3924056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gfea90fcb22_0_3485"/>
          <p:cNvSpPr txBox="1"/>
          <p:nvPr>
            <p:ph idx="4" type="title"/>
          </p:nvPr>
        </p:nvSpPr>
        <p:spPr>
          <a:xfrm>
            <a:off x="678423" y="1729519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gfea90fcb22_0_3485"/>
          <p:cNvSpPr txBox="1"/>
          <p:nvPr>
            <p:ph idx="5" type="body"/>
          </p:nvPr>
        </p:nvSpPr>
        <p:spPr>
          <a:xfrm>
            <a:off x="678245" y="2194519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gfea90fcb22_0_3485"/>
          <p:cNvSpPr txBox="1"/>
          <p:nvPr>
            <p:ph idx="6" type="title"/>
          </p:nvPr>
        </p:nvSpPr>
        <p:spPr>
          <a:xfrm>
            <a:off x="3912707" y="1729519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4" name="Google Shape;244;gfea90fcb22_0_3485"/>
          <p:cNvSpPr txBox="1"/>
          <p:nvPr>
            <p:ph idx="7" type="body"/>
          </p:nvPr>
        </p:nvSpPr>
        <p:spPr>
          <a:xfrm>
            <a:off x="3912529" y="2194519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gfea90fcb22_0_3485"/>
          <p:cNvSpPr txBox="1"/>
          <p:nvPr>
            <p:ph idx="8" type="title"/>
          </p:nvPr>
        </p:nvSpPr>
        <p:spPr>
          <a:xfrm>
            <a:off x="3912707" y="3459056"/>
            <a:ext cx="22188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6" name="Google Shape;246;gfea90fcb22_0_3485"/>
          <p:cNvSpPr txBox="1"/>
          <p:nvPr>
            <p:ph idx="9" type="body"/>
          </p:nvPr>
        </p:nvSpPr>
        <p:spPr>
          <a:xfrm>
            <a:off x="3912529" y="3924056"/>
            <a:ext cx="2218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ea90fcb22_0_3503"/>
          <p:cNvSpPr/>
          <p:nvPr/>
        </p:nvSpPr>
        <p:spPr>
          <a:xfrm>
            <a:off x="699407" y="699407"/>
            <a:ext cx="4536600" cy="3744600"/>
          </a:xfrm>
          <a:prstGeom prst="roundRect">
            <a:avLst>
              <a:gd fmla="val 27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fea90fcb22_0_35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ea90fcb22_0_3506"/>
          <p:cNvSpPr/>
          <p:nvPr/>
        </p:nvSpPr>
        <p:spPr>
          <a:xfrm>
            <a:off x="4926330" y="0"/>
            <a:ext cx="42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ElementoBaixo">
  <p:cSld name="5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fea90fcb22_0_3353"/>
          <p:cNvSpPr/>
          <p:nvPr>
            <p:ph idx="2" type="pic"/>
          </p:nvPr>
        </p:nvSpPr>
        <p:spPr>
          <a:xfrm>
            <a:off x="830720" y="830513"/>
            <a:ext cx="2930100" cy="34827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7" name="Google Shape;17;gfea90fcb22_0_3353"/>
          <p:cNvSpPr/>
          <p:nvPr/>
        </p:nvSpPr>
        <p:spPr>
          <a:xfrm>
            <a:off x="7326830" y="4805570"/>
            <a:ext cx="1817100" cy="33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gfea90fcb22_0_3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gfea90fcb22_0_3353"/>
          <p:cNvSpPr/>
          <p:nvPr/>
        </p:nvSpPr>
        <p:spPr>
          <a:xfrm>
            <a:off x="439516" y="3926194"/>
            <a:ext cx="1959900" cy="773700"/>
          </a:xfrm>
          <a:prstGeom prst="roundRect">
            <a:avLst>
              <a:gd fmla="val 10262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gfea90fcb22_0_3353"/>
          <p:cNvSpPr txBox="1"/>
          <p:nvPr>
            <p:ph type="title"/>
          </p:nvPr>
        </p:nvSpPr>
        <p:spPr>
          <a:xfrm>
            <a:off x="1113372" y="4079869"/>
            <a:ext cx="10455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gfea90fcb22_0_3353"/>
          <p:cNvSpPr txBox="1"/>
          <p:nvPr>
            <p:ph idx="1" type="body"/>
          </p:nvPr>
        </p:nvSpPr>
        <p:spPr>
          <a:xfrm>
            <a:off x="1113203" y="4313063"/>
            <a:ext cx="111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667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1pPr>
            <a:lvl2pPr indent="-2667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2pPr>
            <a:lvl3pPr indent="-2667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3pPr>
            <a:lvl4pPr indent="-2667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4pPr>
            <a:lvl5pPr indent="-2667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5pPr>
            <a:lvl6pPr indent="-2667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6pPr>
            <a:lvl7pPr indent="-2667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7pPr>
            <a:lvl8pPr indent="-2667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8pPr>
            <a:lvl9pPr indent="-2667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600"/>
              <a:buChar char="•"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fea90fcb22_0_3353"/>
          <p:cNvSpPr/>
          <p:nvPr>
            <p:ph idx="3" type="pic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" name="Google Shape;23;gfea90fcb22_0_3353"/>
          <p:cNvSpPr txBox="1"/>
          <p:nvPr>
            <p:ph idx="4" type="title"/>
          </p:nvPr>
        </p:nvSpPr>
        <p:spPr>
          <a:xfrm>
            <a:off x="4169205" y="82590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gfea90fcb22_0_3353"/>
          <p:cNvSpPr txBox="1"/>
          <p:nvPr>
            <p:ph idx="5" type="title"/>
          </p:nvPr>
        </p:nvSpPr>
        <p:spPr>
          <a:xfrm>
            <a:off x="4169205" y="54071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5" name="Google Shape;25;gfea90fcb22_0_3353"/>
          <p:cNvCxnSpPr/>
          <p:nvPr/>
        </p:nvCxnSpPr>
        <p:spPr>
          <a:xfrm>
            <a:off x="4229362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gfea90fcb22_0_3353"/>
          <p:cNvSpPr txBox="1"/>
          <p:nvPr>
            <p:ph idx="6" type="body"/>
          </p:nvPr>
        </p:nvSpPr>
        <p:spPr>
          <a:xfrm>
            <a:off x="4169205" y="1740075"/>
            <a:ext cx="42459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" name="Google Shape;27;gfea90fcb22_0_3353"/>
          <p:cNvSpPr txBox="1"/>
          <p:nvPr>
            <p:ph idx="7" type="title"/>
          </p:nvPr>
        </p:nvSpPr>
        <p:spPr>
          <a:xfrm>
            <a:off x="4169497" y="3427500"/>
            <a:ext cx="3825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8" name="Google Shape;28;gfea90fcb22_0_3353"/>
          <p:cNvSpPr txBox="1"/>
          <p:nvPr>
            <p:ph idx="8" type="body"/>
          </p:nvPr>
        </p:nvSpPr>
        <p:spPr>
          <a:xfrm>
            <a:off x="4169205" y="3961350"/>
            <a:ext cx="38259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ea90fcb22_0_3508"/>
          <p:cNvSpPr/>
          <p:nvPr/>
        </p:nvSpPr>
        <p:spPr>
          <a:xfrm>
            <a:off x="3767769" y="2023400"/>
            <a:ext cx="5376300" cy="31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fea90fcb22_0_35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fea90fcb22_0_3508"/>
          <p:cNvSpPr txBox="1"/>
          <p:nvPr/>
        </p:nvSpPr>
        <p:spPr>
          <a:xfrm>
            <a:off x="4712906" y="3176855"/>
            <a:ext cx="162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gfea90fcb22_0_3508"/>
          <p:cNvSpPr txBox="1"/>
          <p:nvPr/>
        </p:nvSpPr>
        <p:spPr>
          <a:xfrm>
            <a:off x="4712904" y="3387225"/>
            <a:ext cx="1855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b="0" i="0" sz="9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b="0" i="0" sz="9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gfea90fcb22_0_3508"/>
          <p:cNvSpPr/>
          <p:nvPr/>
        </p:nvSpPr>
        <p:spPr>
          <a:xfrm>
            <a:off x="4338037" y="3221219"/>
            <a:ext cx="285417" cy="351281"/>
          </a:xfrm>
          <a:custGeom>
            <a:rect b="b" l="l" r="r" t="t"/>
            <a:pathLst>
              <a:path extrusionOk="0" h="304799" w="24765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fea90fcb22_0_3508"/>
          <p:cNvSpPr txBox="1"/>
          <p:nvPr/>
        </p:nvSpPr>
        <p:spPr>
          <a:xfrm>
            <a:off x="7069349" y="3176855"/>
            <a:ext cx="1692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gfea90fcb22_0_3508"/>
          <p:cNvSpPr txBox="1"/>
          <p:nvPr/>
        </p:nvSpPr>
        <p:spPr>
          <a:xfrm>
            <a:off x="7069351" y="3387218"/>
            <a:ext cx="169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gfea90fcb22_0_3508"/>
          <p:cNvSpPr/>
          <p:nvPr/>
        </p:nvSpPr>
        <p:spPr>
          <a:xfrm>
            <a:off x="6675043" y="3221219"/>
            <a:ext cx="324326" cy="324326"/>
          </a:xfrm>
          <a:custGeom>
            <a:rect b="b" l="l" r="r" t="t"/>
            <a:pathLst>
              <a:path extrusionOk="0" h="285750" w="28575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fea90fcb22_0_3508"/>
          <p:cNvSpPr txBox="1"/>
          <p:nvPr/>
        </p:nvSpPr>
        <p:spPr>
          <a:xfrm>
            <a:off x="4712906" y="4193519"/>
            <a:ext cx="162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gfea90fcb22_0_3508"/>
          <p:cNvSpPr txBox="1"/>
          <p:nvPr/>
        </p:nvSpPr>
        <p:spPr>
          <a:xfrm>
            <a:off x="7069353" y="4193513"/>
            <a:ext cx="9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gfea90fcb22_0_3508"/>
          <p:cNvSpPr/>
          <p:nvPr/>
        </p:nvSpPr>
        <p:spPr>
          <a:xfrm>
            <a:off x="6675043" y="4237883"/>
            <a:ext cx="324326" cy="237839"/>
          </a:xfrm>
          <a:custGeom>
            <a:rect b="b" l="l" r="r" t="t"/>
            <a:pathLst>
              <a:path extrusionOk="0" h="209550" w="28575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fea90fcb22_0_3508"/>
          <p:cNvSpPr/>
          <p:nvPr/>
        </p:nvSpPr>
        <p:spPr>
          <a:xfrm>
            <a:off x="4318652" y="4237883"/>
            <a:ext cx="323851" cy="323902"/>
          </a:xfrm>
          <a:custGeom>
            <a:rect b="b" l="l" r="r" t="t"/>
            <a:pathLst>
              <a:path extrusionOk="0" h="304133" w="304085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fea90fcb22_0_3508"/>
          <p:cNvSpPr txBox="1"/>
          <p:nvPr/>
        </p:nvSpPr>
        <p:spPr>
          <a:xfrm>
            <a:off x="4302122" y="2268292"/>
            <a:ext cx="3978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b="0" i="0" sz="11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gfea90fcb22_0_3508"/>
          <p:cNvSpPr txBox="1"/>
          <p:nvPr/>
        </p:nvSpPr>
        <p:spPr>
          <a:xfrm>
            <a:off x="4302122" y="1267196"/>
            <a:ext cx="397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b="0" i="0" sz="1700" u="none" cap="none" strike="noStrike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7" name="Google Shape;267;gfea90fcb22_0_3508"/>
          <p:cNvSpPr txBox="1"/>
          <p:nvPr/>
        </p:nvSpPr>
        <p:spPr>
          <a:xfrm>
            <a:off x="4302121" y="990197"/>
            <a:ext cx="3978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b="1" i="0" sz="11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8" name="Google Shape;268;gfea90fcb22_0_3508"/>
          <p:cNvCxnSpPr/>
          <p:nvPr/>
        </p:nvCxnSpPr>
        <p:spPr>
          <a:xfrm>
            <a:off x="6335230" y="1543637"/>
            <a:ext cx="2811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gfea90fcb22_0_3508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-1" y="0"/>
            <a:ext cx="39358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fea90fcb22_0_3508"/>
          <p:cNvSpPr txBox="1"/>
          <p:nvPr>
            <p:ph type="title"/>
          </p:nvPr>
        </p:nvSpPr>
        <p:spPr>
          <a:xfrm>
            <a:off x="4782615" y="4561781"/>
            <a:ext cx="1552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1" name="Google Shape;271;gfea90fcb22_0_3508"/>
          <p:cNvSpPr txBox="1"/>
          <p:nvPr>
            <p:ph idx="2" type="title"/>
          </p:nvPr>
        </p:nvSpPr>
        <p:spPr>
          <a:xfrm>
            <a:off x="7069356" y="4561781"/>
            <a:ext cx="15528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rabi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alpha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"/>
              <a:buAutoNum type="romanLcPeriod"/>
              <a:defRPr sz="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CUSTOM_3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ea90fcb22_0_3569"/>
          <p:cNvSpPr txBox="1"/>
          <p:nvPr>
            <p:ph type="title"/>
          </p:nvPr>
        </p:nvSpPr>
        <p:spPr>
          <a:xfrm>
            <a:off x="644618" y="636413"/>
            <a:ext cx="7854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gfea90fcb22_0_3569"/>
          <p:cNvSpPr txBox="1"/>
          <p:nvPr>
            <p:ph idx="2" type="title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gfea90fcb22_0_3569"/>
          <p:cNvSpPr/>
          <p:nvPr/>
        </p:nvSpPr>
        <p:spPr>
          <a:xfrm>
            <a:off x="3319661" y="1119443"/>
            <a:ext cx="2506800" cy="36981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fea90fcb22_0_3569"/>
          <p:cNvSpPr/>
          <p:nvPr/>
        </p:nvSpPr>
        <p:spPr>
          <a:xfrm>
            <a:off x="5807572" y="1290803"/>
            <a:ext cx="2274600" cy="33555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fea90fcb22_0_3569"/>
          <p:cNvSpPr/>
          <p:nvPr/>
        </p:nvSpPr>
        <p:spPr>
          <a:xfrm>
            <a:off x="4329604" y="1508195"/>
            <a:ext cx="487680" cy="486039"/>
          </a:xfrm>
          <a:custGeom>
            <a:rect b="b" l="l" r="r" t="t"/>
            <a:pathLst>
              <a:path extrusionOk="0" h="609453" w="60960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fea90fcb22_0_3569"/>
          <p:cNvSpPr/>
          <p:nvPr/>
        </p:nvSpPr>
        <p:spPr>
          <a:xfrm>
            <a:off x="6709426" y="1508195"/>
            <a:ext cx="470964" cy="486156"/>
          </a:xfrm>
          <a:custGeom>
            <a:rect b="b" l="l" r="r" t="t"/>
            <a:pathLst>
              <a:path extrusionOk="0" h="609600" w="59055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fea90fcb22_0_3569"/>
          <p:cNvSpPr/>
          <p:nvPr/>
        </p:nvSpPr>
        <p:spPr>
          <a:xfrm>
            <a:off x="1054684" y="1290803"/>
            <a:ext cx="2274600" cy="33555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fea90fcb22_0_3569"/>
          <p:cNvSpPr/>
          <p:nvPr/>
        </p:nvSpPr>
        <p:spPr>
          <a:xfrm>
            <a:off x="1948943" y="1573598"/>
            <a:ext cx="486159" cy="395008"/>
          </a:xfrm>
          <a:custGeom>
            <a:rect b="b" l="l" r="r" t="t"/>
            <a:pathLst>
              <a:path extrusionOk="0" h="495308" w="609604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fea90fcb22_0_3569"/>
          <p:cNvSpPr txBox="1"/>
          <p:nvPr>
            <p:ph idx="3" type="title"/>
          </p:nvPr>
        </p:nvSpPr>
        <p:spPr>
          <a:xfrm>
            <a:off x="358774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gfea90fcb22_0_3569"/>
          <p:cNvSpPr txBox="1"/>
          <p:nvPr>
            <p:ph idx="1" type="body"/>
          </p:nvPr>
        </p:nvSpPr>
        <p:spPr>
          <a:xfrm>
            <a:off x="352556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gfea90fcb22_0_3569"/>
          <p:cNvSpPr txBox="1"/>
          <p:nvPr>
            <p:ph idx="4" type="title"/>
          </p:nvPr>
        </p:nvSpPr>
        <p:spPr>
          <a:xfrm>
            <a:off x="358774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aleway SemiBold"/>
              <a:buNone/>
              <a:defRPr sz="11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aleway SemiBold"/>
              <a:buNone/>
              <a:defRPr sz="9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84" name="Google Shape;284;gfea90fcb22_0_3569"/>
          <p:cNvSpPr txBox="1"/>
          <p:nvPr>
            <p:ph idx="5" type="title"/>
          </p:nvPr>
        </p:nvSpPr>
        <p:spPr>
          <a:xfrm>
            <a:off x="3587754" y="4323788"/>
            <a:ext cx="1961700" cy="32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gfea90fcb22_0_3569"/>
          <p:cNvSpPr txBox="1"/>
          <p:nvPr>
            <p:ph idx="6" type="title"/>
          </p:nvPr>
        </p:nvSpPr>
        <p:spPr>
          <a:xfrm>
            <a:off x="120340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6" name="Google Shape;286;gfea90fcb22_0_3569"/>
          <p:cNvSpPr txBox="1"/>
          <p:nvPr>
            <p:ph idx="7" type="body"/>
          </p:nvPr>
        </p:nvSpPr>
        <p:spPr>
          <a:xfrm>
            <a:off x="114122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7" name="Google Shape;287;gfea90fcb22_0_3569"/>
          <p:cNvSpPr txBox="1"/>
          <p:nvPr>
            <p:ph idx="8" type="title"/>
          </p:nvPr>
        </p:nvSpPr>
        <p:spPr>
          <a:xfrm>
            <a:off x="120340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88" name="Google Shape;288;gfea90fcb22_0_3569"/>
          <p:cNvSpPr txBox="1"/>
          <p:nvPr>
            <p:ph idx="9" type="title"/>
          </p:nvPr>
        </p:nvSpPr>
        <p:spPr>
          <a:xfrm>
            <a:off x="1203414" y="4152338"/>
            <a:ext cx="19617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gfea90fcb22_0_3569"/>
          <p:cNvSpPr txBox="1"/>
          <p:nvPr>
            <p:ph idx="13" type="title"/>
          </p:nvPr>
        </p:nvSpPr>
        <p:spPr>
          <a:xfrm>
            <a:off x="5979625" y="2206238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gfea90fcb22_0_3569"/>
          <p:cNvSpPr txBox="1"/>
          <p:nvPr>
            <p:ph idx="14" type="body"/>
          </p:nvPr>
        </p:nvSpPr>
        <p:spPr>
          <a:xfrm>
            <a:off x="5917443" y="3230700"/>
            <a:ext cx="208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Char char="•"/>
              <a:defRPr sz="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gfea90fcb22_0_3569"/>
          <p:cNvSpPr txBox="1"/>
          <p:nvPr>
            <p:ph idx="15" type="title"/>
          </p:nvPr>
        </p:nvSpPr>
        <p:spPr>
          <a:xfrm>
            <a:off x="5979625" y="2747663"/>
            <a:ext cx="1961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aleway SemiBold"/>
              <a:buNone/>
              <a:defRPr sz="11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aleway SemiBold"/>
              <a:buNone/>
              <a:defRPr sz="9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2" name="Google Shape;292;gfea90fcb22_0_3569"/>
          <p:cNvSpPr txBox="1"/>
          <p:nvPr>
            <p:ph idx="16" type="title"/>
          </p:nvPr>
        </p:nvSpPr>
        <p:spPr>
          <a:xfrm>
            <a:off x="5979633" y="4152338"/>
            <a:ext cx="1961700" cy="3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 type="title">
  <p:cSld name="TIT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ea90fcb22_0_35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5" name="Google Shape;295;gfea90fcb22_0_35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gfea90fcb22_0_35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gfea90fcb22_0_35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CUSTOM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fea90fcb22_0_3541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gfea90fcb22_0_3541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32;gfea90fcb22_0_3541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" name="Google Shape;33;gfea90fcb22_0_3541"/>
          <p:cNvCxnSpPr/>
          <p:nvPr/>
        </p:nvCxnSpPr>
        <p:spPr>
          <a:xfrm>
            <a:off x="754305" y="3205470"/>
            <a:ext cx="7637700" cy="0"/>
          </a:xfrm>
          <a:prstGeom prst="straightConnector1">
            <a:avLst/>
          </a:prstGeom>
          <a:noFill/>
          <a:ln cap="rnd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gfea90fcb22_0_3541"/>
          <p:cNvSpPr/>
          <p:nvPr/>
        </p:nvSpPr>
        <p:spPr>
          <a:xfrm rot="2700000">
            <a:off x="3044675" y="1710363"/>
            <a:ext cx="996172" cy="996172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gfea90fcb22_0_3541"/>
          <p:cNvSpPr/>
          <p:nvPr/>
        </p:nvSpPr>
        <p:spPr>
          <a:xfrm rot="2700000">
            <a:off x="5105440" y="1710363"/>
            <a:ext cx="996172" cy="996172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gfea90fcb22_0_3541"/>
          <p:cNvSpPr/>
          <p:nvPr/>
        </p:nvSpPr>
        <p:spPr>
          <a:xfrm rot="2700000">
            <a:off x="7166206" y="1710363"/>
            <a:ext cx="996172" cy="996172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gfea90fcb22_0_3541"/>
          <p:cNvSpPr/>
          <p:nvPr/>
        </p:nvSpPr>
        <p:spPr>
          <a:xfrm rot="2700000">
            <a:off x="983910" y="1710363"/>
            <a:ext cx="996172" cy="996172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gfea90fcb22_0_3541"/>
          <p:cNvSpPr/>
          <p:nvPr/>
        </p:nvSpPr>
        <p:spPr>
          <a:xfrm>
            <a:off x="1399680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gfea90fcb22_0_3541"/>
          <p:cNvSpPr/>
          <p:nvPr/>
        </p:nvSpPr>
        <p:spPr>
          <a:xfrm>
            <a:off x="3460445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fea90fcb22_0_3541"/>
          <p:cNvSpPr/>
          <p:nvPr/>
        </p:nvSpPr>
        <p:spPr>
          <a:xfrm>
            <a:off x="5521209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gfea90fcb22_0_3541"/>
          <p:cNvSpPr/>
          <p:nvPr/>
        </p:nvSpPr>
        <p:spPr>
          <a:xfrm>
            <a:off x="7581975" y="3123174"/>
            <a:ext cx="164700" cy="1647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fea90fcb22_0_3541"/>
          <p:cNvSpPr/>
          <p:nvPr/>
        </p:nvSpPr>
        <p:spPr>
          <a:xfrm flipH="1" rot="10800000">
            <a:off x="1441996" y="3165661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gfea90fcb22_0_3541"/>
          <p:cNvSpPr txBox="1"/>
          <p:nvPr>
            <p:ph type="title"/>
          </p:nvPr>
        </p:nvSpPr>
        <p:spPr>
          <a:xfrm>
            <a:off x="2166504" y="636413"/>
            <a:ext cx="481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gfea90fcb22_0_3541"/>
          <p:cNvSpPr txBox="1"/>
          <p:nvPr>
            <p:ph idx="2" type="title"/>
          </p:nvPr>
        </p:nvSpPr>
        <p:spPr>
          <a:xfrm>
            <a:off x="2166504" y="298575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gfea90fcb22_0_3541"/>
          <p:cNvSpPr txBox="1"/>
          <p:nvPr>
            <p:ph idx="3" type="title"/>
          </p:nvPr>
        </p:nvSpPr>
        <p:spPr>
          <a:xfrm>
            <a:off x="632319" y="3431166"/>
            <a:ext cx="1699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gfea90fcb22_0_3541"/>
          <p:cNvSpPr txBox="1"/>
          <p:nvPr>
            <p:ph idx="1" type="body"/>
          </p:nvPr>
        </p:nvSpPr>
        <p:spPr>
          <a:xfrm>
            <a:off x="632182" y="3896166"/>
            <a:ext cx="1699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7" name="Google Shape;47;gfea90fcb22_0_3541"/>
          <p:cNvSpPr txBox="1"/>
          <p:nvPr>
            <p:ph idx="4" type="title"/>
          </p:nvPr>
        </p:nvSpPr>
        <p:spPr>
          <a:xfrm>
            <a:off x="2693187" y="3431166"/>
            <a:ext cx="1699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gfea90fcb22_0_3541"/>
          <p:cNvSpPr txBox="1"/>
          <p:nvPr>
            <p:ph idx="5" type="body"/>
          </p:nvPr>
        </p:nvSpPr>
        <p:spPr>
          <a:xfrm>
            <a:off x="2693051" y="3896166"/>
            <a:ext cx="1699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49" name="Google Shape;49;gfea90fcb22_0_3541"/>
          <p:cNvSpPr txBox="1"/>
          <p:nvPr>
            <p:ph idx="6" type="title"/>
          </p:nvPr>
        </p:nvSpPr>
        <p:spPr>
          <a:xfrm>
            <a:off x="6814662" y="3431166"/>
            <a:ext cx="1699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gfea90fcb22_0_3541"/>
          <p:cNvSpPr txBox="1"/>
          <p:nvPr>
            <p:ph idx="7" type="body"/>
          </p:nvPr>
        </p:nvSpPr>
        <p:spPr>
          <a:xfrm>
            <a:off x="6814526" y="3896166"/>
            <a:ext cx="1699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51" name="Google Shape;51;gfea90fcb22_0_3541"/>
          <p:cNvSpPr txBox="1"/>
          <p:nvPr>
            <p:ph idx="8" type="title"/>
          </p:nvPr>
        </p:nvSpPr>
        <p:spPr>
          <a:xfrm>
            <a:off x="4753850" y="3431166"/>
            <a:ext cx="1699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gfea90fcb22_0_3541"/>
          <p:cNvSpPr txBox="1"/>
          <p:nvPr>
            <p:ph idx="9" type="body"/>
          </p:nvPr>
        </p:nvSpPr>
        <p:spPr>
          <a:xfrm>
            <a:off x="4753713" y="3896166"/>
            <a:ext cx="1699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8575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Char char="•"/>
              <a:defRPr sz="900"/>
            </a:lvl1pPr>
            <a:lvl2pPr indent="-28575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2pPr>
            <a:lvl3pPr indent="-28575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3pPr>
            <a:lvl4pPr indent="-28575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4pPr>
            <a:lvl5pPr indent="-28575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5pPr>
            <a:lvl6pPr indent="-285750" lvl="5" marL="2743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53" name="Google Shape;53;gfea90fcb22_0_3541"/>
          <p:cNvSpPr/>
          <p:nvPr>
            <p:ph idx="13" type="pic"/>
          </p:nvPr>
        </p:nvSpPr>
        <p:spPr>
          <a:xfrm>
            <a:off x="1199775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" name="Google Shape;54;gfea90fcb22_0_3541"/>
          <p:cNvSpPr/>
          <p:nvPr>
            <p:ph idx="14" type="pic"/>
          </p:nvPr>
        </p:nvSpPr>
        <p:spPr>
          <a:xfrm>
            <a:off x="3275732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gfea90fcb22_0_3541"/>
          <p:cNvSpPr/>
          <p:nvPr>
            <p:ph idx="15" type="pic"/>
          </p:nvPr>
        </p:nvSpPr>
        <p:spPr>
          <a:xfrm>
            <a:off x="5321419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gfea90fcb22_0_3541"/>
          <p:cNvSpPr/>
          <p:nvPr>
            <p:ph idx="16" type="pic"/>
          </p:nvPr>
        </p:nvSpPr>
        <p:spPr>
          <a:xfrm>
            <a:off x="7418943" y="1926263"/>
            <a:ext cx="564000" cy="564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CUSTOM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ea90fcb22_0_3528"/>
          <p:cNvSpPr txBox="1"/>
          <p:nvPr>
            <p:ph type="title"/>
          </p:nvPr>
        </p:nvSpPr>
        <p:spPr>
          <a:xfrm>
            <a:off x="491973" y="594056"/>
            <a:ext cx="35397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9" name="Google Shape;59;gfea90fcb22_0_3528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fea90fcb22_0_3528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gfea90fcb22_0_3528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Sobre a apresentação">
  <p:cSld name="2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ea90fcb22_0_332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gfea90fcb22_0_3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fea90fcb22_0_332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gfea90fcb22_0_332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67;gfea90fcb22_0_3320"/>
          <p:cNvSpPr/>
          <p:nvPr>
            <p:ph idx="2" type="pic"/>
          </p:nvPr>
        </p:nvSpPr>
        <p:spPr>
          <a:xfrm>
            <a:off x="0" y="2196731"/>
            <a:ext cx="4223100" cy="26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gfea90fcb22_0_3320"/>
          <p:cNvSpPr txBox="1"/>
          <p:nvPr>
            <p:ph idx="1" type="body"/>
          </p:nvPr>
        </p:nvSpPr>
        <p:spPr>
          <a:xfrm>
            <a:off x="4685991" y="563981"/>
            <a:ext cx="40158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9" name="Google Shape;69;gfea90fcb22_0_3320"/>
          <p:cNvSpPr txBox="1"/>
          <p:nvPr>
            <p:ph idx="3" type="body"/>
          </p:nvPr>
        </p:nvSpPr>
        <p:spPr>
          <a:xfrm>
            <a:off x="4685991" y="2750719"/>
            <a:ext cx="40158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0" name="Google Shape;70;gfea90fcb22_0_3320"/>
          <p:cNvSpPr txBox="1"/>
          <p:nvPr>
            <p:ph type="title"/>
          </p:nvPr>
        </p:nvSpPr>
        <p:spPr>
          <a:xfrm>
            <a:off x="355739" y="997350"/>
            <a:ext cx="3867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gfea90fcb22_0_3320"/>
          <p:cNvSpPr txBox="1"/>
          <p:nvPr>
            <p:ph idx="4" type="title"/>
          </p:nvPr>
        </p:nvSpPr>
        <p:spPr>
          <a:xfrm>
            <a:off x="355739" y="7121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Capa01">
  <p:cSld name="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fea90fcb22_0_3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fea90fcb22_0_330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75" name="Google Shape;75;gfea90fcb22_0_3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628" y="2047734"/>
            <a:ext cx="1989675" cy="104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fea90fcb22_0_3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fea90fcb22_0_330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360165" y="345431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fea90fcb22_0_3308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en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onteudo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ea90fcb22_0_3312"/>
          <p:cNvSpPr txBox="1"/>
          <p:nvPr/>
        </p:nvSpPr>
        <p:spPr>
          <a:xfrm>
            <a:off x="605064" y="1811513"/>
            <a:ext cx="24282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4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b="0" i="0" sz="34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2" name="Google Shape;82;gfea90fcb22_0_3312"/>
          <p:cNvSpPr/>
          <p:nvPr/>
        </p:nvSpPr>
        <p:spPr>
          <a:xfrm>
            <a:off x="1218483" y="2498513"/>
            <a:ext cx="105900" cy="2060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gfea90fcb22_0_3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27383" y="904837"/>
            <a:ext cx="3715688" cy="423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fea90fcb22_0_3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8459" y="580425"/>
            <a:ext cx="3182283" cy="22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fea90fcb22_0_3312"/>
          <p:cNvSpPr txBox="1"/>
          <p:nvPr>
            <p:ph idx="1" type="body"/>
          </p:nvPr>
        </p:nvSpPr>
        <p:spPr>
          <a:xfrm>
            <a:off x="707033" y="2498513"/>
            <a:ext cx="3687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86" name="Google Shape;86;gfea90fcb22_0_3312"/>
          <p:cNvSpPr txBox="1"/>
          <p:nvPr>
            <p:ph idx="2" type="body"/>
          </p:nvPr>
        </p:nvSpPr>
        <p:spPr>
          <a:xfrm>
            <a:off x="1467311" y="2498513"/>
            <a:ext cx="26169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984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2pPr>
            <a:lvl3pPr indent="-2984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pic>
        <p:nvPicPr>
          <p:cNvPr id="87" name="Google Shape;87;gfea90fcb22_0_3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ea90fcb22_0_3330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gfea90fcb22_0_3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fea90fcb22_0_3330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gfea90fcb22_0_3330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en" sz="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gfea90fcb22_0_3330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gfea90fcb22_0_3330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95" name="Google Shape;95;gfea90fcb22_0_3330"/>
          <p:cNvCxnSpPr/>
          <p:nvPr/>
        </p:nvCxnSpPr>
        <p:spPr>
          <a:xfrm>
            <a:off x="415895" y="1584074"/>
            <a:ext cx="4887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gfea90fcb22_0_3330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7" name="Google Shape;97;gfea90fcb22_0_3330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pic>
        <p:nvPicPr>
          <p:cNvPr id="98" name="Google Shape;98;gfea90fcb22_0_3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4866" y="473299"/>
            <a:ext cx="989756" cy="98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fea90fcb22_0_32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 ExtraBold"/>
              <a:buNone/>
              <a:defRPr b="0" i="0" sz="33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 ExtraBold"/>
              <a:buNone/>
              <a:defRPr b="0" i="0" sz="14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gfea90fcb22_0_329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aleway"/>
              <a:buChar char="•"/>
              <a:defRPr b="0" i="0" sz="2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gfea90fcb22_0_329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gfea90fcb22_0_329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None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" name="Google Shape;10;gfea90fcb22_0_32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Relationship Id="rId4" Type="http://schemas.openxmlformats.org/officeDocument/2006/relationships/image" Target="../media/image3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fea90fcb22_0_31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fea90fcb22_0_31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"/>
              <a:t>Estatística Inferencial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"/>
          <p:cNvSpPr txBox="1"/>
          <p:nvPr>
            <p:ph type="title"/>
          </p:nvPr>
        </p:nvSpPr>
        <p:spPr>
          <a:xfrm>
            <a:off x="159406" y="69537"/>
            <a:ext cx="3999709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sp>
        <p:nvSpPr>
          <p:cNvPr id="416" name="Google Shape;416;p6"/>
          <p:cNvSpPr txBox="1"/>
          <p:nvPr/>
        </p:nvSpPr>
        <p:spPr>
          <a:xfrm>
            <a:off x="159406" y="652943"/>
            <a:ext cx="36363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Exemplos de </a:t>
            </a:r>
            <a:r>
              <a:rPr b="0" i="0" lang="en" sz="16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Amostra</a:t>
            </a:r>
            <a:r>
              <a:rPr b="0" i="0" lang="en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0" i="0" lang="en" sz="1600" u="sng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População</a:t>
            </a:r>
            <a:endParaRPr/>
          </a:p>
        </p:txBody>
      </p:sp>
      <p:sp>
        <p:nvSpPr>
          <p:cNvPr id="417" name="Google Shape;417;p6"/>
          <p:cNvSpPr/>
          <p:nvPr/>
        </p:nvSpPr>
        <p:spPr>
          <a:xfrm>
            <a:off x="1127052" y="1388651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 txBox="1"/>
          <p:nvPr/>
        </p:nvSpPr>
        <p:spPr>
          <a:xfrm>
            <a:off x="1148233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Resultado exame de sangue</a:t>
            </a:r>
            <a:endParaRPr/>
          </a:p>
        </p:txBody>
      </p:sp>
      <p:sp>
        <p:nvSpPr>
          <p:cNvPr id="419" name="Google Shape;419;p6"/>
          <p:cNvSpPr/>
          <p:nvPr/>
        </p:nvSpPr>
        <p:spPr>
          <a:xfrm>
            <a:off x="3374066" y="1388651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"/>
          <p:cNvSpPr txBox="1"/>
          <p:nvPr/>
        </p:nvSpPr>
        <p:spPr>
          <a:xfrm>
            <a:off x="3395247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5714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Salário médio dos cientistas de dados no Glassdor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6"/>
          <p:cNvSpPr/>
          <p:nvPr/>
        </p:nvSpPr>
        <p:spPr>
          <a:xfrm>
            <a:off x="5621080" y="1388651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"/>
          <p:cNvSpPr txBox="1"/>
          <p:nvPr/>
        </p:nvSpPr>
        <p:spPr>
          <a:xfrm>
            <a:off x="5642261" y="1589077"/>
            <a:ext cx="1658678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Média de idade da turma da DNC</a:t>
            </a:r>
            <a:endParaRPr/>
          </a:p>
        </p:txBody>
      </p:sp>
      <p:sp>
        <p:nvSpPr>
          <p:cNvPr id="423" name="Google Shape;423;p6"/>
          <p:cNvSpPr/>
          <p:nvPr/>
        </p:nvSpPr>
        <p:spPr>
          <a:xfrm>
            <a:off x="1151779" y="2801970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"/>
          <p:cNvSpPr txBox="1"/>
          <p:nvPr/>
        </p:nvSpPr>
        <p:spPr>
          <a:xfrm>
            <a:off x="1064945" y="2902183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3"/>
              <a:buFont typeface="Raleway ExtraBold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Média de idade das primeiras 10 pessoas do curso de Data Expert em ordem alfabética </a:t>
            </a:r>
            <a:endParaRPr/>
          </a:p>
        </p:txBody>
      </p:sp>
      <p:sp>
        <p:nvSpPr>
          <p:cNvPr id="425" name="Google Shape;425;p6"/>
          <p:cNvSpPr/>
          <p:nvPr/>
        </p:nvSpPr>
        <p:spPr>
          <a:xfrm>
            <a:off x="3336686" y="2820320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"/>
          <p:cNvSpPr txBox="1"/>
          <p:nvPr/>
        </p:nvSpPr>
        <p:spPr>
          <a:xfrm>
            <a:off x="3271033" y="2902183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Média de gols marcados por jogo em todas as Copas do Mundo</a:t>
            </a:r>
            <a:endParaRPr/>
          </a:p>
        </p:txBody>
      </p:sp>
      <p:sp>
        <p:nvSpPr>
          <p:cNvPr id="427" name="Google Shape;427;p6"/>
          <p:cNvSpPr/>
          <p:nvPr/>
        </p:nvSpPr>
        <p:spPr>
          <a:xfrm>
            <a:off x="5645807" y="2801970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"/>
          <p:cNvSpPr txBox="1"/>
          <p:nvPr/>
        </p:nvSpPr>
        <p:spPr>
          <a:xfrm>
            <a:off x="5580154" y="2942570"/>
            <a:ext cx="1782892" cy="795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41830"/>
              <a:buFont typeface="Raleway ExtraBold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Média de anos de estudo de todas as pessoas do mundo</a:t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6"/>
          <p:cNvSpPr/>
          <p:nvPr/>
        </p:nvSpPr>
        <p:spPr>
          <a:xfrm>
            <a:off x="2477387" y="2170129"/>
            <a:ext cx="116958" cy="9731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"/>
          <p:cNvSpPr/>
          <p:nvPr/>
        </p:nvSpPr>
        <p:spPr>
          <a:xfrm>
            <a:off x="4756298" y="2169002"/>
            <a:ext cx="116958" cy="9731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"/>
          <p:cNvSpPr/>
          <p:nvPr/>
        </p:nvSpPr>
        <p:spPr>
          <a:xfrm>
            <a:off x="6865089" y="2138695"/>
            <a:ext cx="116958" cy="9731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"/>
          <p:cNvSpPr/>
          <p:nvPr/>
        </p:nvSpPr>
        <p:spPr>
          <a:xfrm>
            <a:off x="2418908" y="3633119"/>
            <a:ext cx="116958" cy="9731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"/>
          <p:cNvSpPr/>
          <p:nvPr/>
        </p:nvSpPr>
        <p:spPr>
          <a:xfrm>
            <a:off x="4575544" y="3641059"/>
            <a:ext cx="116958" cy="97315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"/>
          <p:cNvSpPr/>
          <p:nvPr/>
        </p:nvSpPr>
        <p:spPr>
          <a:xfrm>
            <a:off x="4778365" y="3633118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"/>
          <p:cNvSpPr/>
          <p:nvPr/>
        </p:nvSpPr>
        <p:spPr>
          <a:xfrm>
            <a:off x="6982047" y="3628063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"/>
          <p:cNvSpPr/>
          <p:nvPr/>
        </p:nvSpPr>
        <p:spPr>
          <a:xfrm>
            <a:off x="7114912" y="2138695"/>
            <a:ext cx="116958" cy="973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Introdução à Estatística Inferencial</a:t>
            </a:r>
            <a:endParaRPr sz="3600"/>
          </a:p>
        </p:txBody>
      </p:sp>
      <p:sp>
        <p:nvSpPr>
          <p:cNvPr id="443" name="Google Shape;443;p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"/>
          <p:cNvSpPr txBox="1"/>
          <p:nvPr>
            <p:ph type="title"/>
          </p:nvPr>
        </p:nvSpPr>
        <p:spPr>
          <a:xfrm>
            <a:off x="159406" y="69537"/>
            <a:ext cx="4016769" cy="438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sp>
        <p:nvSpPr>
          <p:cNvPr id="449" name="Google Shape;449;p8"/>
          <p:cNvSpPr txBox="1"/>
          <p:nvPr/>
        </p:nvSpPr>
        <p:spPr>
          <a:xfrm>
            <a:off x="3519377" y="517617"/>
            <a:ext cx="239768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Estimar parâmetros</a:t>
            </a:r>
            <a:endParaRPr/>
          </a:p>
        </p:txBody>
      </p:sp>
      <p:sp>
        <p:nvSpPr>
          <p:cNvPr id="450" name="Google Shape;450;p8"/>
          <p:cNvSpPr txBox="1"/>
          <p:nvPr/>
        </p:nvSpPr>
        <p:spPr>
          <a:xfrm>
            <a:off x="233833" y="1653360"/>
            <a:ext cx="2924035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Medida que descreve certa característica dos elementos da população</a:t>
            </a:r>
            <a:endParaRPr/>
          </a:p>
        </p:txBody>
      </p:sp>
      <p:sp>
        <p:nvSpPr>
          <p:cNvPr id="451" name="Google Shape;451;p8"/>
          <p:cNvSpPr txBox="1"/>
          <p:nvPr/>
        </p:nvSpPr>
        <p:spPr>
          <a:xfrm>
            <a:off x="1283820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452" name="Google Shape;452;p8"/>
          <p:cNvSpPr txBox="1"/>
          <p:nvPr/>
        </p:nvSpPr>
        <p:spPr>
          <a:xfrm>
            <a:off x="5741498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Exemplo</a:t>
            </a:r>
            <a:endParaRPr/>
          </a:p>
        </p:txBody>
      </p:sp>
      <p:pic>
        <p:nvPicPr>
          <p:cNvPr id="453" name="Google Shape;4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2461" y="1653360"/>
            <a:ext cx="5487706" cy="285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"/>
          <p:cNvSpPr txBox="1"/>
          <p:nvPr>
            <p:ph type="title"/>
          </p:nvPr>
        </p:nvSpPr>
        <p:spPr>
          <a:xfrm>
            <a:off x="159406" y="69537"/>
            <a:ext cx="4025299" cy="438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sp>
        <p:nvSpPr>
          <p:cNvPr id="459" name="Google Shape;459;p9"/>
          <p:cNvSpPr txBox="1"/>
          <p:nvPr/>
        </p:nvSpPr>
        <p:spPr>
          <a:xfrm>
            <a:off x="3519377" y="517617"/>
            <a:ext cx="2137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Teste de hipótese</a:t>
            </a:r>
            <a:endParaRPr/>
          </a:p>
        </p:txBody>
      </p:sp>
      <p:sp>
        <p:nvSpPr>
          <p:cNvPr id="460" name="Google Shape;460;p9"/>
          <p:cNvSpPr txBox="1"/>
          <p:nvPr/>
        </p:nvSpPr>
        <p:spPr>
          <a:xfrm>
            <a:off x="377373" y="1502725"/>
            <a:ext cx="2924035" cy="2824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Usado para verificar se um determinado valor hipotético representa positivamente ou não em uma determinada ocasião.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Ele é baseado na utilização de uma amostra aleatória extraída de uma população de interesse com a finalidade de testar uma afirmação sobre um parâmetro ou característica desta população.</a:t>
            </a:r>
            <a:endParaRPr/>
          </a:p>
        </p:txBody>
      </p:sp>
      <p:sp>
        <p:nvSpPr>
          <p:cNvPr id="461" name="Google Shape;461;p9"/>
          <p:cNvSpPr txBox="1"/>
          <p:nvPr/>
        </p:nvSpPr>
        <p:spPr>
          <a:xfrm>
            <a:off x="1283820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462" name="Google Shape;462;p9"/>
          <p:cNvSpPr txBox="1"/>
          <p:nvPr/>
        </p:nvSpPr>
        <p:spPr>
          <a:xfrm>
            <a:off x="6368819" y="118879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Exemplo</a:t>
            </a:r>
            <a:endParaRPr/>
          </a:p>
        </p:txBody>
      </p:sp>
      <p:sp>
        <p:nvSpPr>
          <p:cNvPr id="463" name="Google Shape;463;p9"/>
          <p:cNvSpPr txBox="1"/>
          <p:nvPr/>
        </p:nvSpPr>
        <p:spPr>
          <a:xfrm>
            <a:off x="5326912" y="1605516"/>
            <a:ext cx="3349255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Possibilidade do candidato A vencer as eleições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proporção dos motoristas habilitados de SP que tiveram suas carteiras apreendidas após a nova lei é maior que 2% ou não?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0"/>
          <p:cNvSpPr txBox="1"/>
          <p:nvPr>
            <p:ph type="title"/>
          </p:nvPr>
        </p:nvSpPr>
        <p:spPr>
          <a:xfrm>
            <a:off x="159406" y="69537"/>
            <a:ext cx="389735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sp>
        <p:nvSpPr>
          <p:cNvPr id="469" name="Google Shape;469;p10"/>
          <p:cNvSpPr txBox="1"/>
          <p:nvPr/>
        </p:nvSpPr>
        <p:spPr>
          <a:xfrm>
            <a:off x="3992525" y="499730"/>
            <a:ext cx="115894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Exemplos</a:t>
            </a:r>
            <a:endParaRPr/>
          </a:p>
        </p:txBody>
      </p:sp>
      <p:sp>
        <p:nvSpPr>
          <p:cNvPr id="470" name="Google Shape;470;p10"/>
          <p:cNvSpPr txBox="1"/>
          <p:nvPr/>
        </p:nvSpPr>
        <p:spPr>
          <a:xfrm>
            <a:off x="2006835" y="115484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Estimação</a:t>
            </a:r>
            <a:endParaRPr/>
          </a:p>
        </p:txBody>
      </p:sp>
      <p:sp>
        <p:nvSpPr>
          <p:cNvPr id="471" name="Google Shape;471;p10"/>
          <p:cNvSpPr txBox="1"/>
          <p:nvPr/>
        </p:nvSpPr>
        <p:spPr>
          <a:xfrm>
            <a:off x="5826557" y="1154844"/>
            <a:ext cx="2161666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Teste de hipótese</a:t>
            </a:r>
            <a:endParaRPr/>
          </a:p>
        </p:txBody>
      </p:sp>
      <p:graphicFrame>
        <p:nvGraphicFramePr>
          <p:cNvPr id="472" name="Google Shape;472;p10"/>
          <p:cNvGraphicFramePr/>
          <p:nvPr/>
        </p:nvGraphicFramePr>
        <p:xfrm>
          <a:off x="628650" y="1579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{EA3075F9-6D1A-4A08-96A0-BCEB738B8B30}</a:tableStyleId>
              </a:tblPr>
              <a:tblGrid>
                <a:gridCol w="3943350"/>
                <a:gridCol w="3943350"/>
              </a:tblGrid>
              <a:tr h="50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Qual é a probabilidade de “cara” no lançamento de uma moeda? 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409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moeda é honesta ou é desequilibrada?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409A"/>
                    </a:solidFill>
                  </a:tcPr>
                </a:tc>
              </a:tr>
              <a:tr h="506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2C7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Qual é a proporção de votos que o candidato A terá na próxima eleição?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22409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candidato A vencerá a eleição?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CDDD"/>
                    </a:solidFill>
                  </a:tcPr>
                </a:tc>
              </a:tr>
              <a:tr h="7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22409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Qual é a proporção de motoristas habilitados de SP que tiveram suas carteiras apreendidas após a vigência da nova lei de trânsito? 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22409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proporção dos motoristas habilitados de SP que tiveram suas carteiras apreendidas após a nova lei é maior que 2% ou não? </a:t>
                      </a:r>
                      <a:endParaRPr sz="1400" u="none" cap="none" strike="noStrike"/>
                    </a:p>
                  </a:txBody>
                  <a:tcPr marT="46175" marB="46175" marR="92350" marL="923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8EF"/>
                    </a:solidFill>
                  </a:tcPr>
                </a:tc>
              </a:tr>
            </a:tbl>
          </a:graphicData>
        </a:graphic>
      </p:graphicFrame>
      <p:sp>
        <p:nvSpPr>
          <p:cNvPr id="473" name="Google Shape;473;p10"/>
          <p:cNvSpPr/>
          <p:nvPr/>
        </p:nvSpPr>
        <p:spPr>
          <a:xfrm>
            <a:off x="628650" y="20097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"/>
          <p:cNvSpPr txBox="1"/>
          <p:nvPr>
            <p:ph type="title"/>
          </p:nvPr>
        </p:nvSpPr>
        <p:spPr>
          <a:xfrm>
            <a:off x="159406" y="69537"/>
            <a:ext cx="4076478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pic>
        <p:nvPicPr>
          <p:cNvPr descr="Diagram&#10;&#10;Description automatically generated" id="479" name="Google Shape;4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061" y="803644"/>
            <a:ext cx="5438487" cy="367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1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Retomando conceitos de estatística descritiva</a:t>
            </a:r>
            <a:endParaRPr/>
          </a:p>
        </p:txBody>
      </p:sp>
      <p:sp>
        <p:nvSpPr>
          <p:cNvPr id="486" name="Google Shape;486;p1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3"/>
          <p:cNvSpPr txBox="1"/>
          <p:nvPr>
            <p:ph type="title"/>
          </p:nvPr>
        </p:nvSpPr>
        <p:spPr>
          <a:xfrm>
            <a:off x="159406" y="69537"/>
            <a:ext cx="4272665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Retomando conceitos….</a:t>
            </a:r>
            <a:endParaRPr sz="2400"/>
          </a:p>
        </p:txBody>
      </p:sp>
      <p:sp>
        <p:nvSpPr>
          <p:cNvPr id="492" name="Google Shape;492;p13"/>
          <p:cNvSpPr txBox="1"/>
          <p:nvPr/>
        </p:nvSpPr>
        <p:spPr>
          <a:xfrm>
            <a:off x="214361" y="587619"/>
            <a:ext cx="2514953" cy="28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7179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Estatística descritiva</a:t>
            </a:r>
            <a:endParaRPr/>
          </a:p>
        </p:txBody>
      </p:sp>
      <p:sp>
        <p:nvSpPr>
          <p:cNvPr id="493" name="Google Shape;493;p13"/>
          <p:cNvSpPr txBox="1"/>
          <p:nvPr/>
        </p:nvSpPr>
        <p:spPr>
          <a:xfrm>
            <a:off x="956930" y="865431"/>
            <a:ext cx="19670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Medidas de tendência central</a:t>
            </a:r>
            <a:endParaRPr/>
          </a:p>
        </p:txBody>
      </p:sp>
      <p:sp>
        <p:nvSpPr>
          <p:cNvPr id="494" name="Google Shape;494;p13"/>
          <p:cNvSpPr/>
          <p:nvPr/>
        </p:nvSpPr>
        <p:spPr>
          <a:xfrm>
            <a:off x="1127052" y="1388651"/>
            <a:ext cx="1658678" cy="99623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/>
        </p:nvSpPr>
        <p:spPr>
          <a:xfrm>
            <a:off x="1164223" y="1522471"/>
            <a:ext cx="135033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Média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Mediana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Moda</a:t>
            </a:r>
            <a:endParaRPr/>
          </a:p>
        </p:txBody>
      </p:sp>
      <p:sp>
        <p:nvSpPr>
          <p:cNvPr id="496" name="Google Shape;496;p13"/>
          <p:cNvSpPr txBox="1"/>
          <p:nvPr/>
        </p:nvSpPr>
        <p:spPr>
          <a:xfrm>
            <a:off x="5075274" y="866245"/>
            <a:ext cx="19670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Medidas de variabilidade</a:t>
            </a:r>
            <a:endParaRPr/>
          </a:p>
        </p:txBody>
      </p:sp>
      <p:sp>
        <p:nvSpPr>
          <p:cNvPr id="497" name="Google Shape;497;p13"/>
          <p:cNvSpPr/>
          <p:nvPr/>
        </p:nvSpPr>
        <p:spPr>
          <a:xfrm>
            <a:off x="5245396" y="1389465"/>
            <a:ext cx="1658678" cy="99541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3"/>
          <p:cNvSpPr txBox="1"/>
          <p:nvPr/>
        </p:nvSpPr>
        <p:spPr>
          <a:xfrm>
            <a:off x="5245396" y="1430774"/>
            <a:ext cx="178272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Desvio padrão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Variância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Quartis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Amplitude</a:t>
            </a:r>
            <a:endParaRPr/>
          </a:p>
        </p:txBody>
      </p:sp>
      <p:pic>
        <p:nvPicPr>
          <p:cNvPr id="499" name="Google Shape;49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420" y="2571750"/>
            <a:ext cx="1218666" cy="203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4132" y="2571750"/>
            <a:ext cx="2064489" cy="201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1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</a:t>
            </a:r>
            <a:endParaRPr/>
          </a:p>
        </p:txBody>
      </p:sp>
      <p:sp>
        <p:nvSpPr>
          <p:cNvPr id="507" name="Google Shape;507;p1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5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513" name="Google Shape;513;p15"/>
          <p:cNvSpPr txBox="1"/>
          <p:nvPr/>
        </p:nvSpPr>
        <p:spPr>
          <a:xfrm>
            <a:off x="1042803" y="587619"/>
            <a:ext cx="11572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7179"/>
              <a:buFont typeface="Raleway ExtraBold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514" name="Google Shape;514;p15"/>
          <p:cNvSpPr txBox="1"/>
          <p:nvPr/>
        </p:nvSpPr>
        <p:spPr>
          <a:xfrm>
            <a:off x="159406" y="921751"/>
            <a:ext cx="2924035" cy="12708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Área da estatística que estuda métodos de como determinar o tamanho de uma amostra e técnicas de seleção dessa amostra para se atingir um determinado objetivo.</a:t>
            </a:r>
            <a:endParaRPr/>
          </a:p>
        </p:txBody>
      </p:sp>
      <p:sp>
        <p:nvSpPr>
          <p:cNvPr id="515" name="Google Shape;515;p15"/>
          <p:cNvSpPr txBox="1"/>
          <p:nvPr/>
        </p:nvSpPr>
        <p:spPr>
          <a:xfrm>
            <a:off x="5043752" y="499730"/>
            <a:ext cx="3219956" cy="515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7179"/>
              <a:buFont typeface="Raleway ExtraBold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Por que utilizar amostragem?</a:t>
            </a:r>
            <a:endParaRPr/>
          </a:p>
        </p:txBody>
      </p:sp>
      <p:sp>
        <p:nvSpPr>
          <p:cNvPr id="516" name="Google Shape;516;p15"/>
          <p:cNvSpPr txBox="1"/>
          <p:nvPr/>
        </p:nvSpPr>
        <p:spPr>
          <a:xfrm>
            <a:off x="4812046" y="952157"/>
            <a:ext cx="368336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Requer menos tempo que selecionar toda população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Eficiente em termos de custo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Prática, ágil e eficiente</a:t>
            </a:r>
            <a:endParaRPr/>
          </a:p>
        </p:txBody>
      </p:sp>
      <p:pic>
        <p:nvPicPr>
          <p:cNvPr id="517" name="Google Shape;5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36" y="2792899"/>
            <a:ext cx="2585372" cy="180268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5"/>
          <p:cNvSpPr txBox="1"/>
          <p:nvPr/>
        </p:nvSpPr>
        <p:spPr>
          <a:xfrm>
            <a:off x="3519377" y="2789579"/>
            <a:ext cx="45720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1 - Identificação e definição da População Alvo (Target Population)</a:t>
            </a:r>
            <a:endParaRPr b="0" i="0" sz="105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9" name="Google Shape;519;p15"/>
          <p:cNvSpPr txBox="1"/>
          <p:nvPr/>
        </p:nvSpPr>
        <p:spPr>
          <a:xfrm>
            <a:off x="3510847" y="3130601"/>
            <a:ext cx="45720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2 - Escolha do Método de Amostragem</a:t>
            </a:r>
            <a:endParaRPr/>
          </a:p>
        </p:txBody>
      </p:sp>
      <p:sp>
        <p:nvSpPr>
          <p:cNvPr id="520" name="Google Shape;520;p15"/>
          <p:cNvSpPr txBox="1"/>
          <p:nvPr/>
        </p:nvSpPr>
        <p:spPr>
          <a:xfrm>
            <a:off x="3510847" y="3518623"/>
            <a:ext cx="45720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3 - Determinar o tamanho da Amostra</a:t>
            </a:r>
            <a:endParaRPr/>
          </a:p>
        </p:txBody>
      </p:sp>
      <p:sp>
        <p:nvSpPr>
          <p:cNvPr id="521" name="Google Shape;521;p15"/>
          <p:cNvSpPr txBox="1"/>
          <p:nvPr/>
        </p:nvSpPr>
        <p:spPr>
          <a:xfrm>
            <a:off x="3510847" y="3906644"/>
            <a:ext cx="457200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4 – Coleta do dado necessário</a:t>
            </a:r>
            <a:endParaRPr/>
          </a:p>
        </p:txBody>
      </p:sp>
      <p:sp>
        <p:nvSpPr>
          <p:cNvPr id="522" name="Google Shape;522;p15"/>
          <p:cNvSpPr txBox="1"/>
          <p:nvPr/>
        </p:nvSpPr>
        <p:spPr>
          <a:xfrm>
            <a:off x="541780" y="2417861"/>
            <a:ext cx="21592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Etapas do processo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ea90fcb22_0_618"/>
          <p:cNvSpPr txBox="1"/>
          <p:nvPr>
            <p:ph idx="4" type="title"/>
          </p:nvPr>
        </p:nvSpPr>
        <p:spPr>
          <a:xfrm>
            <a:off x="3127674" y="619425"/>
            <a:ext cx="318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Alexsandro Pompeu</a:t>
            </a:r>
            <a:endParaRPr/>
          </a:p>
        </p:txBody>
      </p:sp>
      <p:sp>
        <p:nvSpPr>
          <p:cNvPr id="309" name="Google Shape;309;gfea90fcb22_0_618"/>
          <p:cNvSpPr txBox="1"/>
          <p:nvPr>
            <p:ph idx="5" type="title"/>
          </p:nvPr>
        </p:nvSpPr>
        <p:spPr>
          <a:xfrm>
            <a:off x="3127687" y="405534"/>
            <a:ext cx="3609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Quem sou eu?</a:t>
            </a:r>
            <a:endParaRPr/>
          </a:p>
        </p:txBody>
      </p:sp>
      <p:sp>
        <p:nvSpPr>
          <p:cNvPr id="310" name="Google Shape;310;gfea90fcb22_0_618"/>
          <p:cNvSpPr txBox="1"/>
          <p:nvPr>
            <p:ph idx="6" type="body"/>
          </p:nvPr>
        </p:nvSpPr>
        <p:spPr>
          <a:xfrm>
            <a:off x="3127674" y="1305050"/>
            <a:ext cx="51948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</a:pPr>
            <a:r>
              <a:rPr b="1" lang="en" sz="1500"/>
              <a:t>Data Product Manager na Farfetch Portugal</a:t>
            </a:r>
            <a:endParaRPr b="1" sz="1500"/>
          </a:p>
        </p:txBody>
      </p:sp>
      <p:sp>
        <p:nvSpPr>
          <p:cNvPr id="311" name="Google Shape;311;gfea90fcb22_0_618"/>
          <p:cNvSpPr txBox="1"/>
          <p:nvPr>
            <p:ph idx="7" type="title"/>
          </p:nvPr>
        </p:nvSpPr>
        <p:spPr>
          <a:xfrm>
            <a:off x="3142974" y="1770902"/>
            <a:ext cx="4681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Minha formação</a:t>
            </a:r>
            <a:endParaRPr sz="1600"/>
          </a:p>
        </p:txBody>
      </p:sp>
      <p:sp>
        <p:nvSpPr>
          <p:cNvPr id="312" name="Google Shape;312;gfea90fcb22_0_618"/>
          <p:cNvSpPr txBox="1"/>
          <p:nvPr>
            <p:ph idx="8" type="body"/>
          </p:nvPr>
        </p:nvSpPr>
        <p:spPr>
          <a:xfrm>
            <a:off x="3142625" y="2171300"/>
            <a:ext cx="49476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Bacharel em Sistemas da Informação pela Universidade Presbiteriana Mackenzie.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Pós Graduado em Análise em Big Data pela FIA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1400"/>
          </a:p>
        </p:txBody>
      </p:sp>
      <p:sp>
        <p:nvSpPr>
          <p:cNvPr id="313" name="Google Shape;313;gfea90fcb22_0_618"/>
          <p:cNvSpPr/>
          <p:nvPr/>
        </p:nvSpPr>
        <p:spPr>
          <a:xfrm>
            <a:off x="310225" y="2972300"/>
            <a:ext cx="553200" cy="52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fea90fcb22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40" y="3124700"/>
            <a:ext cx="448767" cy="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fea90fcb22_0_618"/>
          <p:cNvSpPr txBox="1"/>
          <p:nvPr>
            <p:ph idx="7" type="title"/>
          </p:nvPr>
        </p:nvSpPr>
        <p:spPr>
          <a:xfrm>
            <a:off x="3128024" y="3059902"/>
            <a:ext cx="4681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/>
              <a:t>Minha carreira</a:t>
            </a:r>
            <a:endParaRPr sz="1600"/>
          </a:p>
        </p:txBody>
      </p:sp>
      <p:sp>
        <p:nvSpPr>
          <p:cNvPr id="316" name="Google Shape;316;gfea90fcb22_0_618"/>
          <p:cNvSpPr txBox="1"/>
          <p:nvPr>
            <p:ph idx="8" type="body"/>
          </p:nvPr>
        </p:nvSpPr>
        <p:spPr>
          <a:xfrm>
            <a:off x="3127675" y="3460300"/>
            <a:ext cx="49476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SAP – Estagiário de Redes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Santander – Estagiário de Banco de Dados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Itaú Unibanco – Analista de Dados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PicPay – Tech Lead de Analytics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r>
              <a:rPr lang="en" sz="1400"/>
              <a:t>Via – Coordenador de Business Analytics</a:t>
            </a:r>
            <a:endParaRPr sz="1400"/>
          </a:p>
        </p:txBody>
      </p:sp>
      <p:pic>
        <p:nvPicPr>
          <p:cNvPr descr="A person standing on a balcony&#10;&#10;Description automatically generated with low confidence" id="317" name="Google Shape;317;gfea90fcb22_0_6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7931" r="7931" t="0"/>
          <a:stretch/>
        </p:blipFill>
        <p:spPr>
          <a:xfrm>
            <a:off x="821526" y="830513"/>
            <a:ext cx="2124623" cy="2514387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6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528" name="Google Shape;528;p16"/>
          <p:cNvSpPr txBox="1"/>
          <p:nvPr/>
        </p:nvSpPr>
        <p:spPr>
          <a:xfrm>
            <a:off x="4327409" y="610271"/>
            <a:ext cx="6690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7179"/>
              <a:buFont typeface="Raleway ExtraBold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Viés</a:t>
            </a:r>
            <a:endParaRPr/>
          </a:p>
        </p:txBody>
      </p:sp>
      <p:sp>
        <p:nvSpPr>
          <p:cNvPr id="529" name="Google Shape;529;p16"/>
          <p:cNvSpPr txBox="1"/>
          <p:nvPr/>
        </p:nvSpPr>
        <p:spPr>
          <a:xfrm>
            <a:off x="887777" y="777757"/>
            <a:ext cx="7368445" cy="2012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O viés de seleção amostral ocorre quando um tipo de indivíduo da população tem maior ou menor chance de aparecer na amostra do que esperado pela teoria.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400" u="none" cap="none" strike="noStrike">
              <a:solidFill>
                <a:srgbClr val="2929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400" u="none" cap="none" strike="noStrik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Causado por</a:t>
            </a:r>
            <a:r>
              <a:rPr b="0" i="0" lang="en" sz="1400" u="none" cap="none" strike="noStrik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800" u="none" cap="none" strike="noStrike">
              <a:solidFill>
                <a:srgbClr val="2929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Dificuldade em selecionar a população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800" u="none" cap="none" strike="noStrike">
              <a:solidFill>
                <a:srgbClr val="29292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Seleção inadequada da amostra</a:t>
            </a:r>
            <a:endParaRPr/>
          </a:p>
          <a:p>
            <a:pPr indent="-50800" lvl="0" marL="28575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t/>
            </a:r>
            <a:endParaRPr b="0" i="0" sz="1400" u="none" cap="none" strike="noStrike">
              <a:solidFill>
                <a:srgbClr val="29292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0" name="Google Shape;530;p16"/>
          <p:cNvSpPr txBox="1"/>
          <p:nvPr/>
        </p:nvSpPr>
        <p:spPr>
          <a:xfrm>
            <a:off x="3785148" y="2804189"/>
            <a:ext cx="15737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Erro amostral</a:t>
            </a:r>
            <a:endParaRPr/>
          </a:p>
        </p:txBody>
      </p:sp>
      <p:sp>
        <p:nvSpPr>
          <p:cNvPr id="531" name="Google Shape;531;p16"/>
          <p:cNvSpPr txBox="1"/>
          <p:nvPr/>
        </p:nvSpPr>
        <p:spPr>
          <a:xfrm>
            <a:off x="1222295" y="3236106"/>
            <a:ext cx="687926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Erro estatístico </a:t>
            </a:r>
            <a:r>
              <a:rPr b="0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que ocorre quando </a:t>
            </a:r>
            <a:r>
              <a:rPr b="1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a pessoa pesquisadora seleciona uma amostra que não representa a população alvo</a:t>
            </a:r>
            <a:r>
              <a:rPr b="0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. Sempre vai existir um erro mesmo que mínimo, até que a amostra seja a própria população, mas esse </a:t>
            </a:r>
            <a:r>
              <a:rPr b="1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erro pode ser minimizado</a:t>
            </a:r>
            <a:r>
              <a:rPr b="0" i="0" lang="en" sz="1400" u="none" cap="none" strike="noStrike">
                <a:solidFill>
                  <a:srgbClr val="2A2C25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1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7"/>
          <p:cNvSpPr txBox="1"/>
          <p:nvPr>
            <p:ph type="title"/>
          </p:nvPr>
        </p:nvSpPr>
        <p:spPr>
          <a:xfrm>
            <a:off x="3876707" y="1925044"/>
            <a:ext cx="5087722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Aleatória - Teórica</a:t>
            </a:r>
            <a:endParaRPr/>
          </a:p>
        </p:txBody>
      </p:sp>
      <p:sp>
        <p:nvSpPr>
          <p:cNvPr id="538" name="Google Shape;538;p17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6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8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544" name="Google Shape;544;p18"/>
          <p:cNvSpPr txBox="1"/>
          <p:nvPr/>
        </p:nvSpPr>
        <p:spPr>
          <a:xfrm>
            <a:off x="3168011" y="337608"/>
            <a:ext cx="2987831" cy="655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062"/>
              <a:buFont typeface="Raleway ExtraBold"/>
              <a:buNone/>
            </a:pPr>
            <a:r>
              <a:rPr b="1" i="0" lang="en" sz="14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Amostragem Simples Aleatória</a:t>
            </a:r>
            <a:endParaRPr/>
          </a:p>
        </p:txBody>
      </p:sp>
      <p:sp>
        <p:nvSpPr>
          <p:cNvPr id="545" name="Google Shape;545;p18"/>
          <p:cNvSpPr txBox="1"/>
          <p:nvPr/>
        </p:nvSpPr>
        <p:spPr>
          <a:xfrm>
            <a:off x="2105287" y="838722"/>
            <a:ext cx="52737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Cada indivíduo é escolhido de forma aleatória na população</a:t>
            </a:r>
            <a:endParaRPr/>
          </a:p>
        </p:txBody>
      </p:sp>
      <p:pic>
        <p:nvPicPr>
          <p:cNvPr descr="Diagram&#10;&#10;Description automatically generated" id="546" name="Google Shape;5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2554" y="1149441"/>
            <a:ext cx="3698891" cy="162576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8"/>
          <p:cNvSpPr txBox="1"/>
          <p:nvPr/>
        </p:nvSpPr>
        <p:spPr>
          <a:xfrm>
            <a:off x="2466754" y="2972075"/>
            <a:ext cx="11189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Vantagem</a:t>
            </a:r>
            <a:endParaRPr/>
          </a:p>
        </p:txBody>
      </p:sp>
      <p:sp>
        <p:nvSpPr>
          <p:cNvPr id="548" name="Google Shape;548;p18"/>
          <p:cNvSpPr txBox="1"/>
          <p:nvPr/>
        </p:nvSpPr>
        <p:spPr>
          <a:xfrm>
            <a:off x="1961707" y="3279851"/>
            <a:ext cx="22173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Forma mais simples e direta de seleção de amostra </a:t>
            </a:r>
            <a:endParaRPr/>
          </a:p>
        </p:txBody>
      </p:sp>
      <p:cxnSp>
        <p:nvCxnSpPr>
          <p:cNvPr id="549" name="Google Shape;549;p18"/>
          <p:cNvCxnSpPr/>
          <p:nvPr/>
        </p:nvCxnSpPr>
        <p:spPr>
          <a:xfrm>
            <a:off x="4444409" y="3125964"/>
            <a:ext cx="0" cy="1403498"/>
          </a:xfrm>
          <a:prstGeom prst="straightConnector1">
            <a:avLst/>
          </a:prstGeom>
          <a:noFill/>
          <a:ln cap="flat" cmpd="sng" w="9525">
            <a:solidFill>
              <a:srgbClr val="6CA8F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50" name="Google Shape;550;p18"/>
          <p:cNvSpPr txBox="1"/>
          <p:nvPr/>
        </p:nvSpPr>
        <p:spPr>
          <a:xfrm>
            <a:off x="5060886" y="2972074"/>
            <a:ext cx="14462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Desvantagem</a:t>
            </a:r>
            <a:endParaRPr/>
          </a:p>
        </p:txBody>
      </p:sp>
      <p:sp>
        <p:nvSpPr>
          <p:cNvPr id="551" name="Google Shape;551;p18"/>
          <p:cNvSpPr txBox="1"/>
          <p:nvPr/>
        </p:nvSpPr>
        <p:spPr>
          <a:xfrm>
            <a:off x="4709808" y="3279851"/>
            <a:ext cx="2988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Não tirar proveito do conhecimento sobre a população</a:t>
            </a:r>
            <a:endParaRPr/>
          </a:p>
        </p:txBody>
      </p:sp>
      <p:sp>
        <p:nvSpPr>
          <p:cNvPr id="552" name="Google Shape;552;p18"/>
          <p:cNvSpPr txBox="1"/>
          <p:nvPr/>
        </p:nvSpPr>
        <p:spPr>
          <a:xfrm>
            <a:off x="4709808" y="3820553"/>
            <a:ext cx="298816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Subgrupos da população tem interesses particulares e não podem ser incluídos com um número suficiente na amostra.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9"/>
          <p:cNvSpPr txBox="1"/>
          <p:nvPr>
            <p:ph type="title"/>
          </p:nvPr>
        </p:nvSpPr>
        <p:spPr>
          <a:xfrm>
            <a:off x="3876707" y="1925044"/>
            <a:ext cx="5087722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Aleatória - Prática</a:t>
            </a:r>
            <a:endParaRPr/>
          </a:p>
        </p:txBody>
      </p:sp>
      <p:sp>
        <p:nvSpPr>
          <p:cNvPr id="559" name="Google Shape;559;p19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7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0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0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Sistemática - Teórica</a:t>
            </a:r>
            <a:endParaRPr/>
          </a:p>
        </p:txBody>
      </p:sp>
      <p:sp>
        <p:nvSpPr>
          <p:cNvPr id="566" name="Google Shape;566;p20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1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572" name="Google Shape;572;p21"/>
          <p:cNvSpPr txBox="1"/>
          <p:nvPr/>
        </p:nvSpPr>
        <p:spPr>
          <a:xfrm>
            <a:off x="3192113" y="381299"/>
            <a:ext cx="2657479" cy="341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062"/>
              <a:buFont typeface="Raleway ExtraBold"/>
              <a:buNone/>
            </a:pPr>
            <a:r>
              <a:rPr b="1" i="0" lang="en" sz="14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Amostragem Sistemática</a:t>
            </a:r>
            <a:endParaRPr/>
          </a:p>
        </p:txBody>
      </p:sp>
      <p:sp>
        <p:nvSpPr>
          <p:cNvPr id="573" name="Google Shape;573;p21"/>
          <p:cNvSpPr txBox="1"/>
          <p:nvPr/>
        </p:nvSpPr>
        <p:spPr>
          <a:xfrm>
            <a:off x="1100479" y="718698"/>
            <a:ext cx="69430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É uma variação da amostragem simples. Após a identificação dos participantes, um determinado critério é eleito (por exemplo, a cada 5) e a seleção segue este formato.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4" name="Google Shape;574;p21"/>
          <p:cNvSpPr txBox="1"/>
          <p:nvPr/>
        </p:nvSpPr>
        <p:spPr>
          <a:xfrm>
            <a:off x="2466754" y="3262048"/>
            <a:ext cx="11483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Vantagem</a:t>
            </a:r>
            <a:endParaRPr/>
          </a:p>
        </p:txBody>
      </p:sp>
      <p:sp>
        <p:nvSpPr>
          <p:cNvPr id="575" name="Google Shape;575;p21"/>
          <p:cNvSpPr txBox="1"/>
          <p:nvPr/>
        </p:nvSpPr>
        <p:spPr>
          <a:xfrm>
            <a:off x="1846162" y="3561294"/>
            <a:ext cx="239701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Mais rápida de se implementar do que a amostragem aleatória simples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76" name="Google Shape;576;p21"/>
          <p:cNvCxnSpPr/>
          <p:nvPr/>
        </p:nvCxnSpPr>
        <p:spPr>
          <a:xfrm>
            <a:off x="4444409" y="3415937"/>
            <a:ext cx="0" cy="1403498"/>
          </a:xfrm>
          <a:prstGeom prst="straightConnector1">
            <a:avLst/>
          </a:prstGeom>
          <a:noFill/>
          <a:ln cap="flat" cmpd="sng" w="9525">
            <a:solidFill>
              <a:srgbClr val="6CA8F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77" name="Google Shape;577;p21"/>
          <p:cNvSpPr txBox="1"/>
          <p:nvPr/>
        </p:nvSpPr>
        <p:spPr>
          <a:xfrm>
            <a:off x="5273749" y="3262047"/>
            <a:ext cx="14842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Desvantagem</a:t>
            </a:r>
            <a:endParaRPr/>
          </a:p>
        </p:txBody>
      </p:sp>
      <p:sp>
        <p:nvSpPr>
          <p:cNvPr id="578" name="Google Shape;578;p21"/>
          <p:cNvSpPr txBox="1"/>
          <p:nvPr/>
        </p:nvSpPr>
        <p:spPr>
          <a:xfrm>
            <a:off x="4522151" y="3561294"/>
            <a:ext cx="298816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Eventualmente, pode não representar bem subgrupos populacionais.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9" name="Google Shape;5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948" y="1458430"/>
            <a:ext cx="3730075" cy="163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2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2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Sistemática - Prática</a:t>
            </a:r>
            <a:endParaRPr/>
          </a:p>
        </p:txBody>
      </p:sp>
      <p:sp>
        <p:nvSpPr>
          <p:cNvPr id="586" name="Google Shape;586;p22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9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2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Estratificada - Teórica</a:t>
            </a:r>
            <a:endParaRPr/>
          </a:p>
        </p:txBody>
      </p:sp>
      <p:sp>
        <p:nvSpPr>
          <p:cNvPr id="593" name="Google Shape;593;p2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4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599" name="Google Shape;599;p24"/>
          <p:cNvSpPr txBox="1"/>
          <p:nvPr/>
        </p:nvSpPr>
        <p:spPr>
          <a:xfrm>
            <a:off x="3297266" y="404983"/>
            <a:ext cx="2549468" cy="35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062"/>
              <a:buFont typeface="Raleway ExtraBold"/>
              <a:buNone/>
            </a:pPr>
            <a:r>
              <a:rPr b="1" i="0" lang="en" sz="14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Amostragem Estratificada</a:t>
            </a:r>
            <a:endParaRPr/>
          </a:p>
        </p:txBody>
      </p:sp>
      <p:sp>
        <p:nvSpPr>
          <p:cNvPr id="600" name="Google Shape;600;p24"/>
          <p:cNvSpPr txBox="1"/>
          <p:nvPr/>
        </p:nvSpPr>
        <p:spPr>
          <a:xfrm>
            <a:off x="159406" y="807507"/>
            <a:ext cx="403149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Neste tipo de amostragem, a população é dividida em subpopulações em função de características em comum, o que é chamado de estrato. Em seguida, cada participante recebe uma identificação dentro de seu estrato e o processo de amostragem aleatória simples é feito dentro em cada estrato.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1" name="Google Shape;601;p24"/>
          <p:cNvSpPr txBox="1"/>
          <p:nvPr/>
        </p:nvSpPr>
        <p:spPr>
          <a:xfrm>
            <a:off x="2466754" y="2931166"/>
            <a:ext cx="11376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Vantagem</a:t>
            </a:r>
            <a:endParaRPr/>
          </a:p>
        </p:txBody>
      </p:sp>
      <p:sp>
        <p:nvSpPr>
          <p:cNvPr id="602" name="Google Shape;602;p24"/>
          <p:cNvSpPr txBox="1"/>
          <p:nvPr/>
        </p:nvSpPr>
        <p:spPr>
          <a:xfrm>
            <a:off x="1781992" y="3238942"/>
            <a:ext cx="25907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Reduz o viés da amostra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Cada subgrupo da população recebe uma representação adequada dentro da amostra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03" name="Google Shape;603;p24"/>
          <p:cNvCxnSpPr/>
          <p:nvPr/>
        </p:nvCxnSpPr>
        <p:spPr>
          <a:xfrm>
            <a:off x="4444409" y="3085055"/>
            <a:ext cx="0" cy="1403498"/>
          </a:xfrm>
          <a:prstGeom prst="straightConnector1">
            <a:avLst/>
          </a:prstGeom>
          <a:noFill/>
          <a:ln cap="flat" cmpd="sng" w="9525">
            <a:solidFill>
              <a:srgbClr val="6CA8F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04" name="Google Shape;604;p24"/>
          <p:cNvSpPr txBox="1"/>
          <p:nvPr/>
        </p:nvSpPr>
        <p:spPr>
          <a:xfrm>
            <a:off x="5459611" y="2931165"/>
            <a:ext cx="14705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Desvantagem</a:t>
            </a:r>
            <a:endParaRPr/>
          </a:p>
        </p:txBody>
      </p:sp>
      <p:sp>
        <p:nvSpPr>
          <p:cNvPr id="605" name="Google Shape;605;p24"/>
          <p:cNvSpPr txBox="1"/>
          <p:nvPr/>
        </p:nvSpPr>
        <p:spPr>
          <a:xfrm>
            <a:off x="4709808" y="3238942"/>
            <a:ext cx="322962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Não pode ser usada em todos os estudos por obrigar ao pesquisador classificar os subgrupos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Dificuldade em classificar com precisão cada membro da população em um único estrato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06" name="Google Shape;6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9808" y="914553"/>
            <a:ext cx="3759300" cy="160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5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5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Estratificada - Prática</a:t>
            </a:r>
            <a:endParaRPr/>
          </a:p>
        </p:txBody>
      </p:sp>
      <p:sp>
        <p:nvSpPr>
          <p:cNvPr id="613" name="Google Shape;613;p25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ea90fcb22_0_939"/>
          <p:cNvSpPr txBox="1"/>
          <p:nvPr>
            <p:ph type="title"/>
          </p:nvPr>
        </p:nvSpPr>
        <p:spPr>
          <a:xfrm>
            <a:off x="2767360" y="646284"/>
            <a:ext cx="360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Conteúdo do Curso</a:t>
            </a:r>
            <a:endParaRPr/>
          </a:p>
        </p:txBody>
      </p:sp>
      <p:sp>
        <p:nvSpPr>
          <p:cNvPr id="323" name="Google Shape;323;gfea90fcb22_0_939"/>
          <p:cNvSpPr txBox="1"/>
          <p:nvPr>
            <p:ph idx="2" type="title"/>
          </p:nvPr>
        </p:nvSpPr>
        <p:spPr>
          <a:xfrm>
            <a:off x="2767360" y="392906"/>
            <a:ext cx="3609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Estatística Inferencial</a:t>
            </a:r>
            <a:endParaRPr/>
          </a:p>
        </p:txBody>
      </p:sp>
      <p:sp>
        <p:nvSpPr>
          <p:cNvPr id="324" name="Google Shape;324;gfea90fcb22_0_939"/>
          <p:cNvSpPr txBox="1"/>
          <p:nvPr>
            <p:ph idx="3" type="title"/>
          </p:nvPr>
        </p:nvSpPr>
        <p:spPr>
          <a:xfrm>
            <a:off x="482625" y="3418275"/>
            <a:ext cx="198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Amostragem</a:t>
            </a:r>
            <a:endParaRPr/>
          </a:p>
        </p:txBody>
      </p:sp>
      <p:sp>
        <p:nvSpPr>
          <p:cNvPr id="325" name="Google Shape;325;gfea90fcb22_0_939"/>
          <p:cNvSpPr txBox="1"/>
          <p:nvPr>
            <p:ph idx="3" type="title"/>
          </p:nvPr>
        </p:nvSpPr>
        <p:spPr>
          <a:xfrm>
            <a:off x="2554453" y="3418275"/>
            <a:ext cx="198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Probabilidade</a:t>
            </a:r>
            <a:endParaRPr/>
          </a:p>
        </p:txBody>
      </p:sp>
      <p:sp>
        <p:nvSpPr>
          <p:cNvPr id="326" name="Google Shape;326;gfea90fcb22_0_939"/>
          <p:cNvSpPr txBox="1"/>
          <p:nvPr>
            <p:ph idx="3" type="title"/>
          </p:nvPr>
        </p:nvSpPr>
        <p:spPr>
          <a:xfrm>
            <a:off x="4610709" y="3418275"/>
            <a:ext cx="198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Intervalo de confiança</a:t>
            </a:r>
            <a:endParaRPr/>
          </a:p>
        </p:txBody>
      </p:sp>
      <p:sp>
        <p:nvSpPr>
          <p:cNvPr id="327" name="Google Shape;327;gfea90fcb22_0_939"/>
          <p:cNvSpPr txBox="1"/>
          <p:nvPr>
            <p:ph idx="3" type="title"/>
          </p:nvPr>
        </p:nvSpPr>
        <p:spPr>
          <a:xfrm>
            <a:off x="6683129" y="3418275"/>
            <a:ext cx="1983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Teste de hipótese</a:t>
            </a:r>
            <a:endParaRPr/>
          </a:p>
        </p:txBody>
      </p:sp>
      <p:sp>
        <p:nvSpPr>
          <p:cNvPr id="328" name="Google Shape;328;gfea90fcb22_0_939"/>
          <p:cNvSpPr/>
          <p:nvPr/>
        </p:nvSpPr>
        <p:spPr>
          <a:xfrm>
            <a:off x="1173110" y="1924642"/>
            <a:ext cx="602330" cy="548491"/>
          </a:xfrm>
          <a:custGeom>
            <a:rect b="b" l="l" r="r" t="t"/>
            <a:pathLst>
              <a:path extrusionOk="0" h="11563" w="12698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fea90fcb22_0_939"/>
          <p:cNvGrpSpPr/>
          <p:nvPr/>
        </p:nvGrpSpPr>
        <p:grpSpPr>
          <a:xfrm>
            <a:off x="7423408" y="1948189"/>
            <a:ext cx="502749" cy="501395"/>
            <a:chOff x="2141000" y="1954475"/>
            <a:chExt cx="296975" cy="296175"/>
          </a:xfrm>
        </p:grpSpPr>
        <p:sp>
          <p:nvSpPr>
            <p:cNvPr id="330" name="Google Shape;330;gfea90fcb22_0_939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fea90fcb22_0_939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fea90fcb22_0_939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fea90fcb22_0_939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gfea90fcb22_0_939"/>
          <p:cNvGrpSpPr/>
          <p:nvPr/>
        </p:nvGrpSpPr>
        <p:grpSpPr>
          <a:xfrm>
            <a:off x="5339584" y="1940687"/>
            <a:ext cx="525544" cy="516416"/>
            <a:chOff x="-60988625" y="2310475"/>
            <a:chExt cx="316650" cy="311150"/>
          </a:xfrm>
        </p:grpSpPr>
        <p:sp>
          <p:nvSpPr>
            <p:cNvPr id="335" name="Google Shape;335;gfea90fcb22_0_939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fea90fcb22_0_939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fea90fcb22_0_939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fea90fcb22_0_939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fea90fcb22_0_939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fea90fcb22_0_939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gfea90fcb22_0_939"/>
          <p:cNvSpPr/>
          <p:nvPr/>
        </p:nvSpPr>
        <p:spPr>
          <a:xfrm>
            <a:off x="3316203" y="1983230"/>
            <a:ext cx="482619" cy="452452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26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6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Clusterizada - Teórica</a:t>
            </a:r>
            <a:endParaRPr/>
          </a:p>
        </p:txBody>
      </p:sp>
      <p:sp>
        <p:nvSpPr>
          <p:cNvPr id="620" name="Google Shape;620;p26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7"/>
          <p:cNvSpPr txBox="1"/>
          <p:nvPr>
            <p:ph type="title"/>
          </p:nvPr>
        </p:nvSpPr>
        <p:spPr>
          <a:xfrm>
            <a:off x="159406" y="69537"/>
            <a:ext cx="335997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Amostragem</a:t>
            </a:r>
            <a:endParaRPr sz="2400"/>
          </a:p>
        </p:txBody>
      </p:sp>
      <p:sp>
        <p:nvSpPr>
          <p:cNvPr id="626" name="Google Shape;626;p27"/>
          <p:cNvSpPr txBox="1"/>
          <p:nvPr/>
        </p:nvSpPr>
        <p:spPr>
          <a:xfrm>
            <a:off x="749708" y="448831"/>
            <a:ext cx="2549468" cy="358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1062"/>
              <a:buFont typeface="Raleway ExtraBold"/>
              <a:buNone/>
            </a:pPr>
            <a:r>
              <a:rPr b="1" i="0" lang="en" sz="1400" u="sng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Amostragem Clusterizada</a:t>
            </a:r>
            <a:endParaRPr b="1" i="0" sz="1400" u="sng" cap="none" strike="noStrike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27" name="Google Shape;627;p27"/>
          <p:cNvSpPr txBox="1"/>
          <p:nvPr/>
        </p:nvSpPr>
        <p:spPr>
          <a:xfrm>
            <a:off x="247518" y="806879"/>
            <a:ext cx="3730075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Neste tipo de amostragem, a unidade de amostragem são os próprios clusters (isto é, todos os hospitais, ou todas as escolas, ou todas as empresas de camionagem, etc.), enquanto na amostragem estratificada, a unidade de amostragem são os sujeitos da população</a:t>
            </a:r>
            <a:endParaRPr/>
          </a:p>
        </p:txBody>
      </p:sp>
      <p:sp>
        <p:nvSpPr>
          <p:cNvPr id="628" name="Google Shape;628;p27"/>
          <p:cNvSpPr txBox="1"/>
          <p:nvPr/>
        </p:nvSpPr>
        <p:spPr>
          <a:xfrm>
            <a:off x="1617549" y="2931165"/>
            <a:ext cx="11865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Vantagem</a:t>
            </a:r>
            <a:endParaRPr/>
          </a:p>
        </p:txBody>
      </p:sp>
      <p:sp>
        <p:nvSpPr>
          <p:cNvPr id="629" name="Google Shape;629;p27"/>
          <p:cNvSpPr txBox="1"/>
          <p:nvPr/>
        </p:nvSpPr>
        <p:spPr>
          <a:xfrm>
            <a:off x="247518" y="3238942"/>
            <a:ext cx="39314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Útil quando queremos estudar certas características de uma população muito grande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Reduzir custos em relação à estratificada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30" name="Google Shape;630;p27"/>
          <p:cNvCxnSpPr/>
          <p:nvPr/>
        </p:nvCxnSpPr>
        <p:spPr>
          <a:xfrm>
            <a:off x="4444409" y="3085055"/>
            <a:ext cx="0" cy="1403498"/>
          </a:xfrm>
          <a:prstGeom prst="straightConnector1">
            <a:avLst/>
          </a:prstGeom>
          <a:noFill/>
          <a:ln cap="flat" cmpd="sng" w="9525">
            <a:solidFill>
              <a:srgbClr val="6CA8F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1" name="Google Shape;631;p27"/>
          <p:cNvSpPr txBox="1"/>
          <p:nvPr/>
        </p:nvSpPr>
        <p:spPr>
          <a:xfrm>
            <a:off x="6204094" y="2931164"/>
            <a:ext cx="14417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Desvantagem</a:t>
            </a:r>
            <a:endParaRPr/>
          </a:p>
        </p:txBody>
      </p:sp>
      <p:sp>
        <p:nvSpPr>
          <p:cNvPr id="632" name="Google Shape;632;p27"/>
          <p:cNvSpPr txBox="1"/>
          <p:nvPr/>
        </p:nvSpPr>
        <p:spPr>
          <a:xfrm>
            <a:off x="4709808" y="3238942"/>
            <a:ext cx="4349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Maior erro amostral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Requer tamanho parecido dos subgrupos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luster sampling" id="633" name="Google Shape;6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895" y="284632"/>
            <a:ext cx="4100691" cy="248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Amostragem Clusterizada - Prática</a:t>
            </a:r>
            <a:endParaRPr/>
          </a:p>
        </p:txBody>
      </p:sp>
      <p:sp>
        <p:nvSpPr>
          <p:cNvPr id="640" name="Google Shape;640;p28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2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2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Probabilidade</a:t>
            </a:r>
            <a:endParaRPr/>
          </a:p>
        </p:txBody>
      </p:sp>
      <p:sp>
        <p:nvSpPr>
          <p:cNvPr id="647" name="Google Shape;647;p29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ea90fcb22_0_4008"/>
          <p:cNvSpPr txBox="1"/>
          <p:nvPr>
            <p:ph type="title"/>
          </p:nvPr>
        </p:nvSpPr>
        <p:spPr>
          <a:xfrm>
            <a:off x="0" y="0"/>
            <a:ext cx="3870000" cy="577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Probabilidade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3" name="Google Shape;653;gfea90fcb22_0_4008"/>
          <p:cNvSpPr txBox="1"/>
          <p:nvPr/>
        </p:nvSpPr>
        <p:spPr>
          <a:xfrm>
            <a:off x="-1" y="587635"/>
            <a:ext cx="7187609" cy="64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A probabilidade de um evento se refere à possibilidade ou a quão provável é que um evento aleatório aconteça.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Jogar os dados 🎲" id="654" name="Google Shape;654;gfea90fcb22_0_4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000" y="1545272"/>
            <a:ext cx="642525" cy="64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fea90fcb22_0_40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66" y="2366324"/>
            <a:ext cx="3634185" cy="218954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fea90fcb22_0_4008"/>
          <p:cNvSpPr txBox="1"/>
          <p:nvPr/>
        </p:nvSpPr>
        <p:spPr>
          <a:xfrm>
            <a:off x="5150385" y="2733224"/>
            <a:ext cx="2831335" cy="1492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Ao lançarmos um dado não viciado a probabilidade de cair a face com valor 5 é de 1/6 (0.167). E é a mesma para todas as faces.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7" name="Google Shape;657;gfea90fcb22_0_4008"/>
          <p:cNvSpPr/>
          <p:nvPr/>
        </p:nvSpPr>
        <p:spPr>
          <a:xfrm>
            <a:off x="5273750" y="2733223"/>
            <a:ext cx="2707970" cy="121344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0"/>
          <p:cNvSpPr txBox="1"/>
          <p:nvPr>
            <p:ph type="title"/>
          </p:nvPr>
        </p:nvSpPr>
        <p:spPr>
          <a:xfrm>
            <a:off x="221776" y="0"/>
            <a:ext cx="6688037" cy="586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Probabilidade x Frequência</a:t>
            </a:r>
            <a:endParaRPr/>
          </a:p>
        </p:txBody>
      </p:sp>
      <p:sp>
        <p:nvSpPr>
          <p:cNvPr id="663" name="Google Shape;663;p30"/>
          <p:cNvSpPr/>
          <p:nvPr/>
        </p:nvSpPr>
        <p:spPr>
          <a:xfrm>
            <a:off x="5011175" y="1235875"/>
            <a:ext cx="17838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“Rede social para programadores”</a:t>
            </a:r>
            <a:endParaRPr b="1" i="0" sz="15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4" name="Google Shape;664;p30"/>
          <p:cNvSpPr txBox="1"/>
          <p:nvPr/>
        </p:nvSpPr>
        <p:spPr>
          <a:xfrm>
            <a:off x="-1" y="587635"/>
            <a:ext cx="7187609" cy="64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Uma distribuição descrever um agrupamento de dados e como esses dados se distribuem em um intervalo.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5" name="Google Shape;6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641" y="1578601"/>
            <a:ext cx="3634185" cy="218954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0"/>
          <p:cNvSpPr txBox="1"/>
          <p:nvPr/>
        </p:nvSpPr>
        <p:spPr>
          <a:xfrm>
            <a:off x="1078115" y="3789182"/>
            <a:ext cx="2356202" cy="9669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Probabilidade de ocorrência de resultados em um experimento aleatório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7" name="Google Shape;667;p30"/>
          <p:cNvSpPr/>
          <p:nvPr/>
        </p:nvSpPr>
        <p:spPr>
          <a:xfrm>
            <a:off x="1158949" y="3795363"/>
            <a:ext cx="2445487" cy="96690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0"/>
          <p:cNvSpPr txBox="1"/>
          <p:nvPr/>
        </p:nvSpPr>
        <p:spPr>
          <a:xfrm>
            <a:off x="1477532" y="1242800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Probabilidade</a:t>
            </a:r>
            <a:endParaRPr b="1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9" name="Google Shape;669;p30"/>
          <p:cNvSpPr txBox="1"/>
          <p:nvPr/>
        </p:nvSpPr>
        <p:spPr>
          <a:xfrm>
            <a:off x="6010939" y="1239945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Frequência</a:t>
            </a:r>
            <a:endParaRPr b="1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0" name="Google Shape;670;p30"/>
          <p:cNvSpPr txBox="1"/>
          <p:nvPr/>
        </p:nvSpPr>
        <p:spPr>
          <a:xfrm>
            <a:off x="5714555" y="3846340"/>
            <a:ext cx="1972785" cy="7605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Contagem de ocorrência dentro dos intervalos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1" name="Google Shape;671;p30"/>
          <p:cNvSpPr/>
          <p:nvPr/>
        </p:nvSpPr>
        <p:spPr>
          <a:xfrm>
            <a:off x="5534573" y="3769645"/>
            <a:ext cx="2445487" cy="96690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2" name="Google Shape;67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175" y="1568943"/>
            <a:ext cx="3484239" cy="216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3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1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Tipos de variáveis</a:t>
            </a:r>
            <a:endParaRPr/>
          </a:p>
        </p:txBody>
      </p:sp>
      <p:sp>
        <p:nvSpPr>
          <p:cNvPr id="679" name="Google Shape;679;p31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16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fea90fcb22_0_3920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algébricas x aleatórias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685" name="Google Shape;685;gfea90fcb22_0_3920"/>
          <p:cNvSpPr txBox="1"/>
          <p:nvPr/>
        </p:nvSpPr>
        <p:spPr>
          <a:xfrm>
            <a:off x="0" y="753702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Algébricas</a:t>
            </a:r>
            <a:endParaRPr b="1" i="0" sz="16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6" name="Google Shape;686;gfea90fcb22_0_3920"/>
          <p:cNvSpPr txBox="1"/>
          <p:nvPr/>
        </p:nvSpPr>
        <p:spPr>
          <a:xfrm>
            <a:off x="0" y="1117250"/>
            <a:ext cx="3902149" cy="911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"Definimos como expressão algébrica uma expressão que contém letras e números, separados por operações básicas da Matemática, como a adição e a multiplicação.</a:t>
            </a:r>
            <a:endParaRPr b="0" i="0" sz="12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7" name="Google Shape;687;gfea90fcb22_0_3920"/>
          <p:cNvSpPr txBox="1"/>
          <p:nvPr/>
        </p:nvSpPr>
        <p:spPr>
          <a:xfrm>
            <a:off x="1254649" y="2181260"/>
            <a:ext cx="1084521" cy="3280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x + 1 = 5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8" name="Google Shape;688;gfea90fcb22_0_3920"/>
          <p:cNvSpPr/>
          <p:nvPr/>
        </p:nvSpPr>
        <p:spPr>
          <a:xfrm>
            <a:off x="1422998" y="2211328"/>
            <a:ext cx="765544" cy="26787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fea90fcb22_0_3920"/>
          <p:cNvSpPr/>
          <p:nvPr/>
        </p:nvSpPr>
        <p:spPr>
          <a:xfrm>
            <a:off x="1180218" y="2539343"/>
            <a:ext cx="1254642" cy="829342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fea90fcb22_0_3920"/>
          <p:cNvSpPr txBox="1"/>
          <p:nvPr/>
        </p:nvSpPr>
        <p:spPr>
          <a:xfrm>
            <a:off x="946302" y="2539342"/>
            <a:ext cx="1552352" cy="8293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“x” é desconhecido mas pode ser encontrado</a:t>
            </a:r>
            <a:endParaRPr b="0" i="0" sz="12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1" name="Google Shape;691;gfea90fcb22_0_3920"/>
          <p:cNvSpPr txBox="1"/>
          <p:nvPr/>
        </p:nvSpPr>
        <p:spPr>
          <a:xfrm>
            <a:off x="1229838" y="3594586"/>
            <a:ext cx="1084521" cy="3280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x = y + 2</a:t>
            </a:r>
            <a:endParaRPr b="0" i="0" sz="14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2" name="Google Shape;692;gfea90fcb22_0_3920"/>
          <p:cNvSpPr/>
          <p:nvPr/>
        </p:nvSpPr>
        <p:spPr>
          <a:xfrm>
            <a:off x="1398187" y="3624654"/>
            <a:ext cx="765544" cy="26787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fea90fcb22_0_3920"/>
          <p:cNvSpPr/>
          <p:nvPr/>
        </p:nvSpPr>
        <p:spPr>
          <a:xfrm>
            <a:off x="1155407" y="3952669"/>
            <a:ext cx="1254642" cy="501944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fea90fcb22_0_3920"/>
          <p:cNvSpPr txBox="1"/>
          <p:nvPr/>
        </p:nvSpPr>
        <p:spPr>
          <a:xfrm>
            <a:off x="921491" y="3952668"/>
            <a:ext cx="1552352" cy="501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Um valor foi atribuído a “X”</a:t>
            </a:r>
            <a:endParaRPr b="0" i="0" sz="12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95" name="Google Shape;695;gfea90fcb22_0_3920"/>
          <p:cNvCxnSpPr/>
          <p:nvPr/>
        </p:nvCxnSpPr>
        <p:spPr>
          <a:xfrm>
            <a:off x="4157330" y="753702"/>
            <a:ext cx="0" cy="3924624"/>
          </a:xfrm>
          <a:prstGeom prst="straightConnector1">
            <a:avLst/>
          </a:prstGeom>
          <a:noFill/>
          <a:ln cap="flat" cmpd="sng" w="9525">
            <a:solidFill>
              <a:srgbClr val="6CA8F7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96" name="Google Shape;696;gfea90fcb22_0_3920"/>
          <p:cNvSpPr txBox="1"/>
          <p:nvPr/>
        </p:nvSpPr>
        <p:spPr>
          <a:xfrm>
            <a:off x="4065181" y="709367"/>
            <a:ext cx="1676401" cy="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Aleatória</a:t>
            </a:r>
            <a:endParaRPr b="1" i="0" sz="16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7" name="Google Shape;697;gfea90fcb22_0_3920"/>
          <p:cNvSpPr txBox="1"/>
          <p:nvPr/>
        </p:nvSpPr>
        <p:spPr>
          <a:xfrm>
            <a:off x="4157330" y="1114472"/>
            <a:ext cx="3902149" cy="713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Uma variável aleatória é aquela cujo valor é sujeito a variações devido a aleatoriedade.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Há dois tipos: </a:t>
            </a:r>
            <a:r>
              <a:rPr b="1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Discreta e Contínua</a:t>
            </a: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2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8" name="Google Shape;698;gfea90fcb22_0_3920"/>
          <p:cNvSpPr txBox="1"/>
          <p:nvPr/>
        </p:nvSpPr>
        <p:spPr>
          <a:xfrm>
            <a:off x="4182141" y="2052099"/>
            <a:ext cx="3902149" cy="713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Quando “x” é uma variável aleatória e possui um conjunto de valores podendo assumir qualquer desses valores aleatoriamente.</a:t>
            </a:r>
            <a:endParaRPr b="0" i="0" sz="1200" u="none" cap="none" strike="noStrike">
              <a:solidFill>
                <a:srgbClr val="30303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9" name="Google Shape;699;gfea90fcb22_0_3920"/>
          <p:cNvSpPr txBox="1"/>
          <p:nvPr/>
        </p:nvSpPr>
        <p:spPr>
          <a:xfrm>
            <a:off x="4233549" y="3040588"/>
            <a:ext cx="371959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Exemplo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303030"/>
                </a:solidFill>
                <a:latin typeface="Raleway"/>
                <a:ea typeface="Raleway"/>
                <a:cs typeface="Raleway"/>
                <a:sym typeface="Raleway"/>
              </a:rPr>
              <a:t>- A frequência de vezes que o dado caiu com a face nº 2 para cima. Ele pode assumir qualquer valor dentro da amostra </a:t>
            </a:r>
            <a:endParaRPr/>
          </a:p>
        </p:txBody>
      </p:sp>
      <p:pic>
        <p:nvPicPr>
          <p:cNvPr descr="Jogar os dados 🎲" id="700" name="Google Shape;700;gfea90fcb22_0_3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162" y="3506059"/>
            <a:ext cx="642525" cy="6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2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aleatórias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aphicFrame>
        <p:nvGraphicFramePr>
          <p:cNvPr id="706" name="Google Shape;706;p32"/>
          <p:cNvGraphicFramePr/>
          <p:nvPr/>
        </p:nvGraphicFramePr>
        <p:xfrm>
          <a:off x="1286646" y="987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{EA3075F9-6D1A-4A08-96A0-BCEB738B8B30}</a:tableStyleId>
              </a:tblPr>
              <a:tblGrid>
                <a:gridCol w="1946575"/>
                <a:gridCol w="2161100"/>
                <a:gridCol w="2463025"/>
              </a:tblGrid>
              <a:tr h="866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5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Tipo de variável aleatória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5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Característica de valores que pode assumir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5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Exemplos</a:t>
                      </a:r>
                      <a:endParaRPr sz="12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29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6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Discreta</a:t>
                      </a:r>
                      <a:endParaRPr/>
                    </a:p>
                  </a:txBody>
                  <a:tcPr marT="39725" marB="39725" marR="79450" marL="79450" anchor="ctr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Valores distintos (“separados”) ou finitos (contáveis)</a:t>
                      </a:r>
                      <a:endParaRPr/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-76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Jogar uma moeda (cara ou coroa)</a:t>
                      </a:r>
                      <a:endParaRPr/>
                    </a:p>
                    <a:p>
                      <a:pPr indent="-76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Quantidade de pessoas que visitam uma loja</a:t>
                      </a:r>
                      <a:endParaRPr/>
                    </a:p>
                    <a:p>
                      <a:pPr indent="-76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Teste de Covid (positivo ou negativo)</a:t>
                      </a:r>
                      <a:endParaRPr/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</a:tr>
              <a:tr h="1096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6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Contínua</a:t>
                      </a:r>
                      <a:endParaRPr/>
                    </a:p>
                  </a:txBody>
                  <a:tcPr marT="39725" marB="39725" marR="79450" marL="79450" anchor="ctr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Valores em intervalo contínuo (infinitos)</a:t>
                      </a:r>
                      <a:endParaRPr/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Distância que uma moeda viaja ao ser arremessada (1cm, 1.1 cm, 1.11 cm)</a:t>
                      </a:r>
                      <a:endParaRPr/>
                    </a:p>
                    <a:p>
                      <a:pPr indent="-285750" lvl="0" marL="2857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pH médio de rios e oceanos</a:t>
                      </a:r>
                      <a:endParaRPr/>
                    </a:p>
                    <a:p>
                      <a:pPr indent="-285750" lvl="0" marL="2857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Char char="•"/>
                      </a:pPr>
                      <a:r>
                        <a:rPr b="0" i="0" lang="en" sz="1200" u="none" cap="none" strike="noStrike">
                          <a:solidFill>
                            <a:srgbClr val="30303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Temperatura em um dia</a:t>
                      </a:r>
                      <a:endParaRPr/>
                    </a:p>
                  </a:txBody>
                  <a:tcPr marT="39725" marB="39725" marR="79450" marL="79450">
                    <a:lnL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707" name="Google Shape;707;p32"/>
          <p:cNvSpPr/>
          <p:nvPr/>
        </p:nvSpPr>
        <p:spPr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3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Variáveis aleatórias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13" name="Google Shape;713;p33"/>
          <p:cNvSpPr/>
          <p:nvPr/>
        </p:nvSpPr>
        <p:spPr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3"/>
          <p:cNvSpPr txBox="1"/>
          <p:nvPr/>
        </p:nvSpPr>
        <p:spPr>
          <a:xfrm>
            <a:off x="511790" y="1842447"/>
            <a:ext cx="22262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3"/>
          <p:cNvSpPr txBox="1"/>
          <p:nvPr/>
        </p:nvSpPr>
        <p:spPr>
          <a:xfrm>
            <a:off x="2989127" y="1459318"/>
            <a:ext cx="10560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Discreta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6" name="Google Shape;716;p33"/>
          <p:cNvSpPr/>
          <p:nvPr/>
        </p:nvSpPr>
        <p:spPr>
          <a:xfrm>
            <a:off x="4051004" y="1375705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3"/>
          <p:cNvSpPr/>
          <p:nvPr/>
        </p:nvSpPr>
        <p:spPr>
          <a:xfrm>
            <a:off x="5007935" y="872037"/>
            <a:ext cx="3104707" cy="148950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3"/>
          <p:cNvSpPr txBox="1"/>
          <p:nvPr/>
        </p:nvSpPr>
        <p:spPr>
          <a:xfrm>
            <a:off x="5231218" y="1037377"/>
            <a:ext cx="265813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Número de filhos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Número de acessos ao APP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Número de acidentes</a:t>
            </a:r>
            <a:endParaRPr/>
          </a:p>
        </p:txBody>
      </p:sp>
      <p:sp>
        <p:nvSpPr>
          <p:cNvPr id="719" name="Google Shape;719;p33"/>
          <p:cNvSpPr txBox="1"/>
          <p:nvPr/>
        </p:nvSpPr>
        <p:spPr>
          <a:xfrm>
            <a:off x="2895297" y="3544257"/>
            <a:ext cx="12476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Contínua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0" name="Google Shape;720;p33"/>
          <p:cNvSpPr/>
          <p:nvPr/>
        </p:nvSpPr>
        <p:spPr>
          <a:xfrm>
            <a:off x="4051004" y="3443584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3"/>
          <p:cNvSpPr/>
          <p:nvPr/>
        </p:nvSpPr>
        <p:spPr>
          <a:xfrm>
            <a:off x="5007935" y="2939916"/>
            <a:ext cx="3104707" cy="148950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3"/>
          <p:cNvSpPr txBox="1"/>
          <p:nvPr/>
        </p:nvSpPr>
        <p:spPr>
          <a:xfrm>
            <a:off x="5231218" y="3122316"/>
            <a:ext cx="265813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´- Altura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Peso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- Salário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fea90fcb22_0_190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fea90fcb22_0_1903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Introdução à Estatística Inferencial</a:t>
            </a:r>
            <a:endParaRPr sz="3600"/>
          </a:p>
        </p:txBody>
      </p:sp>
      <p:sp>
        <p:nvSpPr>
          <p:cNvPr id="348" name="Google Shape;348;gfea90fcb22_0_1903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3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Teorema do Limite Central</a:t>
            </a:r>
            <a:endParaRPr/>
          </a:p>
        </p:txBody>
      </p:sp>
      <p:sp>
        <p:nvSpPr>
          <p:cNvPr id="729" name="Google Shape;729;p34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17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5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 do Limite Central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35" name="Google Shape;735;p35"/>
          <p:cNvSpPr/>
          <p:nvPr/>
        </p:nvSpPr>
        <p:spPr>
          <a:xfrm>
            <a:off x="1285875" y="1370013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5"/>
          <p:cNvSpPr txBox="1"/>
          <p:nvPr/>
        </p:nvSpPr>
        <p:spPr>
          <a:xfrm>
            <a:off x="511790" y="1842447"/>
            <a:ext cx="22262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5"/>
          <p:cNvSpPr txBox="1"/>
          <p:nvPr/>
        </p:nvSpPr>
        <p:spPr>
          <a:xfrm>
            <a:off x="239910" y="948959"/>
            <a:ext cx="4040097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Distribuição Normal ou Gaussiana</a:t>
            </a:r>
            <a:endParaRPr b="0" i="0" sz="18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descr="Gráfico, Histograma&#10;&#10;Descrição gerada automaticamente" id="738" name="Google Shape;7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10" y="1518460"/>
            <a:ext cx="3483763" cy="210658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5"/>
          <p:cNvSpPr txBox="1"/>
          <p:nvPr/>
        </p:nvSpPr>
        <p:spPr>
          <a:xfrm>
            <a:off x="4280007" y="1612676"/>
            <a:ext cx="2827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Eventos aleatórios que seguem um padrão</a:t>
            </a:r>
            <a:endParaRPr/>
          </a:p>
        </p:txBody>
      </p:sp>
      <p:sp>
        <p:nvSpPr>
          <p:cNvPr id="740" name="Google Shape;740;p35"/>
          <p:cNvSpPr txBox="1"/>
          <p:nvPr/>
        </p:nvSpPr>
        <p:spPr>
          <a:xfrm>
            <a:off x="4280007" y="2378559"/>
            <a:ext cx="28277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Média, mediana e moda possuem o mesmo valor</a:t>
            </a:r>
            <a:endParaRPr/>
          </a:p>
        </p:txBody>
      </p:sp>
      <p:sp>
        <p:nvSpPr>
          <p:cNvPr id="741" name="Google Shape;741;p35"/>
          <p:cNvSpPr txBox="1"/>
          <p:nvPr/>
        </p:nvSpPr>
        <p:spPr>
          <a:xfrm>
            <a:off x="4280007" y="3237891"/>
            <a:ext cx="282772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Quanto maior a curva, mais dispersos os dados estão da média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6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 do Limite Central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descr="Forma, Seta&#10;&#10;Descrição gerada automaticamente" id="747" name="Google Shape;7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344" y="916720"/>
            <a:ext cx="1150285" cy="115028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6"/>
          <p:cNvSpPr txBox="1"/>
          <p:nvPr/>
        </p:nvSpPr>
        <p:spPr>
          <a:xfrm>
            <a:off x="1464448" y="631995"/>
            <a:ext cx="11526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População</a:t>
            </a:r>
            <a:endParaRPr/>
          </a:p>
        </p:txBody>
      </p:sp>
      <p:pic>
        <p:nvPicPr>
          <p:cNvPr descr="Diagrama&#10;&#10;Descrição gerada automaticamente" id="749" name="Google Shape;749;p36"/>
          <p:cNvPicPr preferRelativeResize="0"/>
          <p:nvPr/>
        </p:nvPicPr>
        <p:blipFill rotWithShape="1">
          <a:blip r:embed="rId4">
            <a:alphaModFix/>
          </a:blip>
          <a:srcRect b="23582" l="71433" r="4605" t="36785"/>
          <a:stretch/>
        </p:blipFill>
        <p:spPr>
          <a:xfrm>
            <a:off x="591671" y="2566143"/>
            <a:ext cx="526571" cy="57630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36"/>
          <p:cNvSpPr txBox="1"/>
          <p:nvPr/>
        </p:nvSpPr>
        <p:spPr>
          <a:xfrm>
            <a:off x="433616" y="3097247"/>
            <a:ext cx="904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</a:t>
            </a:r>
            <a:endParaRPr/>
          </a:p>
        </p:txBody>
      </p:sp>
      <p:pic>
        <p:nvPicPr>
          <p:cNvPr descr="Diagrama&#10;&#10;Descrição gerada automaticamente" id="751" name="Google Shape;751;p36"/>
          <p:cNvPicPr preferRelativeResize="0"/>
          <p:nvPr/>
        </p:nvPicPr>
        <p:blipFill rotWithShape="1">
          <a:blip r:embed="rId4">
            <a:alphaModFix/>
          </a:blip>
          <a:srcRect b="23582" l="71433" r="4605" t="36785"/>
          <a:stretch/>
        </p:blipFill>
        <p:spPr>
          <a:xfrm>
            <a:off x="1669010" y="2566143"/>
            <a:ext cx="526571" cy="57630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6"/>
          <p:cNvSpPr txBox="1"/>
          <p:nvPr/>
        </p:nvSpPr>
        <p:spPr>
          <a:xfrm>
            <a:off x="1510955" y="3097247"/>
            <a:ext cx="904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</a:t>
            </a:r>
            <a:endParaRPr/>
          </a:p>
        </p:txBody>
      </p:sp>
      <p:pic>
        <p:nvPicPr>
          <p:cNvPr descr="Diagrama&#10;&#10;Descrição gerada automaticamente" id="753" name="Google Shape;753;p36"/>
          <p:cNvPicPr preferRelativeResize="0"/>
          <p:nvPr/>
        </p:nvPicPr>
        <p:blipFill rotWithShape="1">
          <a:blip r:embed="rId4">
            <a:alphaModFix/>
          </a:blip>
          <a:srcRect b="23582" l="71433" r="4605" t="36785"/>
          <a:stretch/>
        </p:blipFill>
        <p:spPr>
          <a:xfrm>
            <a:off x="2726684" y="2566143"/>
            <a:ext cx="526571" cy="57630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6"/>
          <p:cNvSpPr txBox="1"/>
          <p:nvPr/>
        </p:nvSpPr>
        <p:spPr>
          <a:xfrm>
            <a:off x="2568629" y="3097247"/>
            <a:ext cx="9041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</a:t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 rot="5400000">
            <a:off x="1893873" y="1895320"/>
            <a:ext cx="138314" cy="306734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36"/>
          <p:cNvSpPr txBox="1"/>
          <p:nvPr/>
        </p:nvSpPr>
        <p:spPr>
          <a:xfrm>
            <a:off x="1228017" y="3553730"/>
            <a:ext cx="1530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1.000 amostras</a:t>
            </a:r>
            <a:endParaRPr/>
          </a:p>
        </p:txBody>
      </p:sp>
      <p:sp>
        <p:nvSpPr>
          <p:cNvPr id="757" name="Google Shape;757;p36"/>
          <p:cNvSpPr txBox="1"/>
          <p:nvPr/>
        </p:nvSpPr>
        <p:spPr>
          <a:xfrm>
            <a:off x="656185" y="2250891"/>
            <a:ext cx="510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/>
          </a:p>
        </p:txBody>
      </p:sp>
      <p:sp>
        <p:nvSpPr>
          <p:cNvPr id="758" name="Google Shape;758;p36"/>
          <p:cNvSpPr txBox="1"/>
          <p:nvPr/>
        </p:nvSpPr>
        <p:spPr>
          <a:xfrm>
            <a:off x="1707857" y="2250890"/>
            <a:ext cx="510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/>
          </a:p>
        </p:txBody>
      </p:sp>
      <p:sp>
        <p:nvSpPr>
          <p:cNvPr id="759" name="Google Shape;759;p36"/>
          <p:cNvSpPr txBox="1"/>
          <p:nvPr/>
        </p:nvSpPr>
        <p:spPr>
          <a:xfrm>
            <a:off x="2765531" y="2250889"/>
            <a:ext cx="510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150</a:t>
            </a:r>
            <a:endParaRPr/>
          </a:p>
        </p:txBody>
      </p:sp>
      <p:sp>
        <p:nvSpPr>
          <p:cNvPr id="760" name="Google Shape;760;p36"/>
          <p:cNvSpPr txBox="1"/>
          <p:nvPr/>
        </p:nvSpPr>
        <p:spPr>
          <a:xfrm>
            <a:off x="1176549" y="3881268"/>
            <a:ext cx="15309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Média das amostras</a:t>
            </a: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980329" y="1640588"/>
            <a:ext cx="368834" cy="12206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DD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2" name="Google Shape;762;p36"/>
          <p:cNvGraphicFramePr/>
          <p:nvPr/>
        </p:nvGraphicFramePr>
        <p:xfrm>
          <a:off x="5125885" y="12228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{EA3075F9-6D1A-4A08-96A0-BCEB738B8B30}</a:tableStyleId>
              </a:tblPr>
              <a:tblGrid>
                <a:gridCol w="1627400"/>
                <a:gridCol w="1627400"/>
              </a:tblGrid>
              <a:tr h="247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Amostra (n=150)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Média (em anos)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#1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85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#2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70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#3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66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#4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62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...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...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#1000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2A2C2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80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63" name="Google Shape;763;p36"/>
          <p:cNvSpPr/>
          <p:nvPr/>
        </p:nvSpPr>
        <p:spPr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7"/>
          <p:cNvSpPr txBox="1"/>
          <p:nvPr/>
        </p:nvSpPr>
        <p:spPr>
          <a:xfrm>
            <a:off x="184457" y="3408040"/>
            <a:ext cx="406132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Qualquer distribuição amostral de médias de uma população com qualquer distribuição é aproximadamente uma distribuição normal.*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*se o tamanho da amostra for pelo menos 30.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9" name="Google Shape;769;p37"/>
          <p:cNvSpPr txBox="1"/>
          <p:nvPr/>
        </p:nvSpPr>
        <p:spPr>
          <a:xfrm>
            <a:off x="146082" y="53325"/>
            <a:ext cx="791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Teorema do Limite Central</a:t>
            </a:r>
            <a:endParaRPr b="0" i="0" sz="11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37"/>
          <p:cNvSpPr txBox="1"/>
          <p:nvPr/>
        </p:nvSpPr>
        <p:spPr>
          <a:xfrm>
            <a:off x="146082" y="624767"/>
            <a:ext cx="5122827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Distribuição Amostral das médias Amostrais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772" name="Google Shape;7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0" y="1026850"/>
            <a:ext cx="3567925" cy="206062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7"/>
          <p:cNvSpPr/>
          <p:nvPr/>
        </p:nvSpPr>
        <p:spPr>
          <a:xfrm>
            <a:off x="184458" y="3240768"/>
            <a:ext cx="4061327" cy="124008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5888" y="979964"/>
            <a:ext cx="3415902" cy="210750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37"/>
          <p:cNvSpPr txBox="1"/>
          <p:nvPr/>
        </p:nvSpPr>
        <p:spPr>
          <a:xfrm>
            <a:off x="4898215" y="3284930"/>
            <a:ext cx="40613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Independente da forma inicial da distribuição populacional a </a:t>
            </a: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distribuição amostral da média vai aproximar uma distribuição normal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Quando o tamanho da </a:t>
            </a:r>
            <a:r>
              <a:rPr b="1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 aumenta a distribuição amostral vai ficar mais estreita e mais normal</a:t>
            </a:r>
            <a:r>
              <a:rPr b="0" i="0" lang="en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(centrada na média)..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4898215" y="3245174"/>
            <a:ext cx="4061327" cy="124008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38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38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Teorema do Limite Central - Teórico</a:t>
            </a:r>
            <a:endParaRPr/>
          </a:p>
        </p:txBody>
      </p:sp>
      <p:sp>
        <p:nvSpPr>
          <p:cNvPr id="783" name="Google Shape;783;p38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18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39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39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Intervalo de confiança – Estimar parâmetros</a:t>
            </a:r>
            <a:endParaRPr/>
          </a:p>
        </p:txBody>
      </p:sp>
      <p:sp>
        <p:nvSpPr>
          <p:cNvPr id="790" name="Google Shape;790;p39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19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0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Estimar Parâmetros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96" name="Google Shape;796;p40"/>
          <p:cNvSpPr/>
          <p:nvPr/>
        </p:nvSpPr>
        <p:spPr>
          <a:xfrm>
            <a:off x="5125888" y="1223025"/>
            <a:ext cx="85291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0"/>
          <p:cNvSpPr txBox="1"/>
          <p:nvPr/>
        </p:nvSpPr>
        <p:spPr>
          <a:xfrm>
            <a:off x="146082" y="1345384"/>
            <a:ext cx="2199553" cy="3134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Estimativa Pontual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98" name="Google Shape;798;p40"/>
          <p:cNvSpPr txBox="1"/>
          <p:nvPr/>
        </p:nvSpPr>
        <p:spPr>
          <a:xfrm>
            <a:off x="-78714" y="778273"/>
            <a:ext cx="648746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Usar a estatística para tirar conclusões sobre parâmetros populacionais.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9" name="Google Shape;799;p40"/>
          <p:cNvSpPr txBox="1"/>
          <p:nvPr/>
        </p:nvSpPr>
        <p:spPr>
          <a:xfrm>
            <a:off x="146082" y="1680225"/>
            <a:ext cx="306920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Fazemos uma única estimativa (um valor) para um determinado parâmetro populacional.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prático: Expectativa média de vida de um brasileiro: 75 anos. </a:t>
            </a:r>
            <a:endParaRPr/>
          </a:p>
        </p:txBody>
      </p:sp>
      <p:sp>
        <p:nvSpPr>
          <p:cNvPr id="800" name="Google Shape;800;p40"/>
          <p:cNvSpPr txBox="1"/>
          <p:nvPr/>
        </p:nvSpPr>
        <p:spPr>
          <a:xfrm>
            <a:off x="4598814" y="1345383"/>
            <a:ext cx="2565311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Estimativa Intervalar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01" name="Google Shape;801;p40"/>
          <p:cNvSpPr txBox="1"/>
          <p:nvPr/>
        </p:nvSpPr>
        <p:spPr>
          <a:xfrm>
            <a:off x="4572000" y="1680225"/>
            <a:ext cx="306920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Fazemos uma estimativa de um intervalo de valores possíveis, no qual se admite esteja o parâmetro populacional.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Exemplo prático: Expectativa média de vida de um brasileiro: entre 70 anos e 80 anos, isto é, uma estimativa pontual (75 anos), com margens de erro de 5 anos para mais ou para menos.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1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Intervalo de Confiança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07" name="Google Shape;807;p41"/>
          <p:cNvSpPr txBox="1"/>
          <p:nvPr/>
        </p:nvSpPr>
        <p:spPr>
          <a:xfrm>
            <a:off x="937263" y="700707"/>
            <a:ext cx="2573264" cy="5616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Intervalo de confiança (Margem de erro)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08" name="Google Shape;808;p41"/>
          <p:cNvSpPr txBox="1"/>
          <p:nvPr/>
        </p:nvSpPr>
        <p:spPr>
          <a:xfrm>
            <a:off x="937263" y="1223025"/>
            <a:ext cx="3069204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questão aqui é </a:t>
            </a:r>
            <a:r>
              <a:rPr b="1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quanto de erro será tolerado na pesquisa</a:t>
            </a:r>
            <a:r>
              <a:rPr b="0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 margem de erro, também conhecida como intervalo de confiança, é </a:t>
            </a:r>
            <a:r>
              <a:rPr b="1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expressa em média</a:t>
            </a:r>
            <a:r>
              <a:rPr b="0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– e é possível definir quanta diferença você permitirá </a:t>
            </a:r>
            <a:r>
              <a:rPr b="1" i="0" lang="en" sz="1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entre a média da sua amostragem e a média da sua população</a:t>
            </a:r>
            <a:endParaRPr b="1" i="0" sz="13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9" name="Google Shape;809;p41"/>
          <p:cNvSpPr/>
          <p:nvPr/>
        </p:nvSpPr>
        <p:spPr>
          <a:xfrm>
            <a:off x="4253948" y="1157907"/>
            <a:ext cx="365760" cy="1174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1"/>
          <p:cNvSpPr txBox="1"/>
          <p:nvPr/>
        </p:nvSpPr>
        <p:spPr>
          <a:xfrm>
            <a:off x="4867188" y="1223025"/>
            <a:ext cx="3445618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Média de longevidade no Brasil está entre 72 – 80 anos com 95% de 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nível de confiança.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Desvio padrão da renda per capita está entre 2.500 – 12.400 com 99% de </a:t>
            </a: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nível de confiança.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1" name="Google Shape;811;p41"/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12" name="Google Shape;812;p41"/>
          <p:cNvSpPr txBox="1"/>
          <p:nvPr/>
        </p:nvSpPr>
        <p:spPr>
          <a:xfrm>
            <a:off x="937263" y="3191476"/>
            <a:ext cx="123892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Premissas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13" name="Google Shape;813;p41"/>
          <p:cNvSpPr txBox="1"/>
          <p:nvPr/>
        </p:nvSpPr>
        <p:spPr>
          <a:xfrm>
            <a:off x="937263" y="3588099"/>
            <a:ext cx="374327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Amostragem simples aleatória da população</a:t>
            </a:r>
            <a:endParaRPr/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População normal</a:t>
            </a:r>
            <a:endParaRPr/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Conhecimento do desvio populacional*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*há formas de calcular se o desvio for desconhecido</a:t>
            </a:r>
            <a:endParaRPr/>
          </a:p>
        </p:txBody>
      </p:sp>
      <p:pic>
        <p:nvPicPr>
          <p:cNvPr id="814" name="Google Shape;8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378" y="3506916"/>
            <a:ext cx="1654361" cy="12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1"/>
          <p:cNvSpPr txBox="1"/>
          <p:nvPr/>
        </p:nvSpPr>
        <p:spPr>
          <a:xfrm>
            <a:off x="4867188" y="3191475"/>
            <a:ext cx="123892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Cálculo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2"/>
          <p:cNvSpPr txBox="1"/>
          <p:nvPr/>
        </p:nvSpPr>
        <p:spPr>
          <a:xfrm>
            <a:off x="146082" y="53325"/>
            <a:ext cx="3069204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Nível de Confiança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21" name="Google Shape;821;p42"/>
          <p:cNvSpPr txBox="1"/>
          <p:nvPr/>
        </p:nvSpPr>
        <p:spPr>
          <a:xfrm>
            <a:off x="937263" y="700707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Nível de confiança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22" name="Google Shape;822;p42"/>
          <p:cNvSpPr txBox="1"/>
          <p:nvPr/>
        </p:nvSpPr>
        <p:spPr>
          <a:xfrm>
            <a:off x="937263" y="1223025"/>
            <a:ext cx="306920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questão aqui é o quanto você quer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estar confiante de que a média real 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está dentro da sua </a:t>
            </a: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margem de erro.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3" name="Google Shape;823;p42"/>
          <p:cNvSpPr/>
          <p:nvPr/>
        </p:nvSpPr>
        <p:spPr>
          <a:xfrm>
            <a:off x="4253948" y="1157907"/>
            <a:ext cx="365760" cy="1174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2"/>
          <p:cNvSpPr txBox="1"/>
          <p:nvPr/>
        </p:nvSpPr>
        <p:spPr>
          <a:xfrm>
            <a:off x="4867187" y="1223025"/>
            <a:ext cx="400018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 você tiver coletado uma centena de amostras, e tiver calculado 95% de intervalos de confiança, você esperaria que aproximadamente 95 dos intervalos contivesse o parâmetro populacional, como a média da população.</a:t>
            </a:r>
            <a:endParaRPr/>
          </a:p>
        </p:txBody>
      </p:sp>
      <p:sp>
        <p:nvSpPr>
          <p:cNvPr id="825" name="Google Shape;825;p42"/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562" y="3057798"/>
            <a:ext cx="4431674" cy="163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3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Desvio Padrão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32" name="Google Shape;832;p43"/>
          <p:cNvSpPr txBox="1"/>
          <p:nvPr/>
        </p:nvSpPr>
        <p:spPr>
          <a:xfrm>
            <a:off x="146082" y="693505"/>
            <a:ext cx="1165299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Definição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33" name="Google Shape;833;p43"/>
          <p:cNvSpPr txBox="1"/>
          <p:nvPr/>
        </p:nvSpPr>
        <p:spPr>
          <a:xfrm>
            <a:off x="84335" y="1157907"/>
            <a:ext cx="3342744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Deverá ser estimado o quanto as respostas que você receber variarão umas das outras e da média. Um desvio padrão baixo significa que todos os valores estarão próximos da média, e um desvio padrão alto significa que eles estarão mais espalhados em uma faixa mais longa com números bem baixos e bem altos nas extremidades.</a:t>
            </a:r>
            <a:endParaRPr b="1" i="0" sz="11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4" name="Google Shape;834;p43"/>
          <p:cNvSpPr/>
          <p:nvPr/>
        </p:nvSpPr>
        <p:spPr>
          <a:xfrm>
            <a:off x="4093934" y="1157907"/>
            <a:ext cx="365760" cy="1174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E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3"/>
          <p:cNvSpPr txBox="1"/>
          <p:nvPr/>
        </p:nvSpPr>
        <p:spPr>
          <a:xfrm>
            <a:off x="4867187" y="1223025"/>
            <a:ext cx="400018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Quando ainda não sabemos essa medida, assumimos o valor de 0,5, que vai ajudar a garantir que a sua amostragem seja suficiente.</a:t>
            </a:r>
            <a:endParaRPr/>
          </a:p>
        </p:txBody>
      </p:sp>
      <p:sp>
        <p:nvSpPr>
          <p:cNvPr id="836" name="Google Shape;836;p43"/>
          <p:cNvSpPr txBox="1"/>
          <p:nvPr/>
        </p:nvSpPr>
        <p:spPr>
          <a:xfrm>
            <a:off x="4867188" y="700706"/>
            <a:ext cx="2573264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Exemplos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"/>
          <p:cNvSpPr txBox="1"/>
          <p:nvPr>
            <p:ph type="title"/>
          </p:nvPr>
        </p:nvSpPr>
        <p:spPr>
          <a:xfrm>
            <a:off x="159406" y="69537"/>
            <a:ext cx="6188508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Introdução à Estatística Inferencial</a:t>
            </a:r>
            <a:endParaRPr sz="2400"/>
          </a:p>
        </p:txBody>
      </p:sp>
      <p:sp>
        <p:nvSpPr>
          <p:cNvPr id="354" name="Google Shape;354;p1"/>
          <p:cNvSpPr txBox="1"/>
          <p:nvPr/>
        </p:nvSpPr>
        <p:spPr>
          <a:xfrm>
            <a:off x="1598761" y="1467848"/>
            <a:ext cx="22502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Estatística descritiva</a:t>
            </a:r>
            <a:endParaRPr/>
          </a:p>
        </p:txBody>
      </p:sp>
      <p:sp>
        <p:nvSpPr>
          <p:cNvPr id="355" name="Google Shape;355;p1"/>
          <p:cNvSpPr/>
          <p:nvPr/>
        </p:nvSpPr>
        <p:spPr>
          <a:xfrm>
            <a:off x="4051004" y="1375705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"/>
          <p:cNvSpPr/>
          <p:nvPr/>
        </p:nvSpPr>
        <p:spPr>
          <a:xfrm>
            <a:off x="5007935" y="872037"/>
            <a:ext cx="3104707" cy="148950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"/>
          <p:cNvSpPr txBox="1"/>
          <p:nvPr/>
        </p:nvSpPr>
        <p:spPr>
          <a:xfrm>
            <a:off x="5231218" y="1139735"/>
            <a:ext cx="26581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Descreve quantitativamente as características importantes do conjunto de dados (Amostra e população)</a:t>
            </a:r>
            <a:endParaRPr/>
          </a:p>
        </p:txBody>
      </p:sp>
      <p:sp>
        <p:nvSpPr>
          <p:cNvPr id="358" name="Google Shape;358;p1"/>
          <p:cNvSpPr txBox="1"/>
          <p:nvPr/>
        </p:nvSpPr>
        <p:spPr>
          <a:xfrm>
            <a:off x="1598760" y="3535727"/>
            <a:ext cx="23565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Estatística inferencial</a:t>
            </a:r>
            <a:endParaRPr/>
          </a:p>
        </p:txBody>
      </p:sp>
      <p:sp>
        <p:nvSpPr>
          <p:cNvPr id="359" name="Google Shape;359;p1"/>
          <p:cNvSpPr/>
          <p:nvPr/>
        </p:nvSpPr>
        <p:spPr>
          <a:xfrm>
            <a:off x="4051004" y="3443584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"/>
          <p:cNvSpPr/>
          <p:nvPr/>
        </p:nvSpPr>
        <p:spPr>
          <a:xfrm>
            <a:off x="5007935" y="2939916"/>
            <a:ext cx="3104707" cy="148950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"/>
          <p:cNvSpPr txBox="1"/>
          <p:nvPr/>
        </p:nvSpPr>
        <p:spPr>
          <a:xfrm>
            <a:off x="5231218" y="3207614"/>
            <a:ext cx="26581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Estimar e fazer generalizações sobre características da população a partir de amostra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4"/>
          <p:cNvSpPr/>
          <p:nvPr/>
        </p:nvSpPr>
        <p:spPr>
          <a:xfrm>
            <a:off x="2501541" y="3852384"/>
            <a:ext cx="3312798" cy="94283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Intervalo de Confiança - Estimar Parâmetros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43" name="Google Shape;843;p44"/>
          <p:cNvSpPr txBox="1"/>
          <p:nvPr/>
        </p:nvSpPr>
        <p:spPr>
          <a:xfrm>
            <a:off x="146082" y="467161"/>
            <a:ext cx="1050563" cy="3154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44" name="Google Shape;844;p44"/>
          <p:cNvSpPr txBox="1"/>
          <p:nvPr/>
        </p:nvSpPr>
        <p:spPr>
          <a:xfrm>
            <a:off x="146082" y="908888"/>
            <a:ext cx="38643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Empresa está fazendo um estudo sobre o comprimento de lâmpadas produzidas para otimizar materiais</a:t>
            </a:r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46082" y="850094"/>
            <a:ext cx="3872031" cy="73792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ma&#10;&#10;Descrição gerada automaticamente com confiança baixa" id="846" name="Google Shape;84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0415" y="782601"/>
            <a:ext cx="737923" cy="737923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4"/>
          <p:cNvSpPr/>
          <p:nvPr/>
        </p:nvSpPr>
        <p:spPr>
          <a:xfrm>
            <a:off x="353466" y="1792932"/>
            <a:ext cx="1521438" cy="137321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541724" y="2110209"/>
            <a:ext cx="11449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População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200 mil</a:t>
            </a:r>
            <a:endParaRPr/>
          </a:p>
        </p:txBody>
      </p:sp>
      <p:sp>
        <p:nvSpPr>
          <p:cNvPr id="849" name="Google Shape;849;p44"/>
          <p:cNvSpPr txBox="1"/>
          <p:nvPr/>
        </p:nvSpPr>
        <p:spPr>
          <a:xfrm>
            <a:off x="2078248" y="1677672"/>
            <a:ext cx="225910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Qual o intervalo de confiança para a média de comprimento dessas lâmpadas?</a:t>
            </a:r>
            <a:endParaRPr/>
          </a:p>
        </p:txBody>
      </p:sp>
      <p:sp>
        <p:nvSpPr>
          <p:cNvPr id="850" name="Google Shape;850;p44"/>
          <p:cNvSpPr/>
          <p:nvPr/>
        </p:nvSpPr>
        <p:spPr>
          <a:xfrm>
            <a:off x="1873943" y="2658592"/>
            <a:ext cx="600709" cy="5422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/>
        </p:nvSpPr>
        <p:spPr>
          <a:xfrm>
            <a:off x="1690204" y="3284670"/>
            <a:ext cx="9681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</a:t>
            </a:r>
            <a:endParaRPr/>
          </a:p>
        </p:txBody>
      </p:sp>
      <p:sp>
        <p:nvSpPr>
          <p:cNvPr id="852" name="Google Shape;852;p44"/>
          <p:cNvSpPr txBox="1"/>
          <p:nvPr/>
        </p:nvSpPr>
        <p:spPr>
          <a:xfrm>
            <a:off x="1873943" y="2812333"/>
            <a:ext cx="66613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N= 135</a:t>
            </a:r>
            <a:endParaRPr/>
          </a:p>
        </p:txBody>
      </p:sp>
      <p:sp>
        <p:nvSpPr>
          <p:cNvPr id="853" name="Google Shape;853;p44"/>
          <p:cNvSpPr/>
          <p:nvPr/>
        </p:nvSpPr>
        <p:spPr>
          <a:xfrm>
            <a:off x="2658392" y="2781077"/>
            <a:ext cx="430590" cy="357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4"/>
          <p:cNvSpPr txBox="1"/>
          <p:nvPr/>
        </p:nvSpPr>
        <p:spPr>
          <a:xfrm>
            <a:off x="3567854" y="2635361"/>
            <a:ext cx="1337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x̅ = 0.988 cm</a:t>
            </a:r>
            <a:endParaRPr b="1" i="0" sz="11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5" name="Google Shape;855;p44"/>
          <p:cNvSpPr txBox="1"/>
          <p:nvPr/>
        </p:nvSpPr>
        <p:spPr>
          <a:xfrm>
            <a:off x="3005511" y="3112116"/>
            <a:ext cx="245120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Nível de confiança 95% e desvio padrão (sigma = 0.028)*</a:t>
            </a:r>
            <a:endParaRPr b="0" i="0" sz="105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5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*nem sempre conhecido</a:t>
            </a:r>
            <a:endParaRPr b="0" i="0" sz="105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6" name="Google Shape;856;p44"/>
          <p:cNvSpPr/>
          <p:nvPr/>
        </p:nvSpPr>
        <p:spPr>
          <a:xfrm>
            <a:off x="3088982" y="3031694"/>
            <a:ext cx="2259107" cy="737923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44"/>
          <p:cNvPicPr preferRelativeResize="0"/>
          <p:nvPr/>
        </p:nvPicPr>
        <p:blipFill rotWithShape="1">
          <a:blip r:embed="rId4">
            <a:alphaModFix/>
          </a:blip>
          <a:srcRect b="66089" l="44439" r="0" t="0"/>
          <a:stretch/>
        </p:blipFill>
        <p:spPr>
          <a:xfrm>
            <a:off x="6788904" y="2322672"/>
            <a:ext cx="1405215" cy="466577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44"/>
          <p:cNvSpPr txBox="1"/>
          <p:nvPr/>
        </p:nvSpPr>
        <p:spPr>
          <a:xfrm>
            <a:off x="5887308" y="3058398"/>
            <a:ext cx="320840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IC = 0.988 +- 1.96 x (0.028/sqrt(135))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IC = 0.988 +- 0.0047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(0.983, 0.993)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4"/>
          <p:cNvSpPr/>
          <p:nvPr/>
        </p:nvSpPr>
        <p:spPr>
          <a:xfrm>
            <a:off x="5383749" y="2733613"/>
            <a:ext cx="430590" cy="3570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4"/>
          <p:cNvSpPr txBox="1"/>
          <p:nvPr/>
        </p:nvSpPr>
        <p:spPr>
          <a:xfrm>
            <a:off x="2574510" y="3891872"/>
            <a:ext cx="32398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 que significa o 95%? </a:t>
            </a:r>
            <a:r>
              <a:rPr b="0" i="0" lang="en" sz="12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 repetirmos o processo, a média populacional estará no intervalo estimado em 95% das vezes (19 de 20) 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5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Tamanho da amostra - Estimar Parâmetros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66" name="Google Shape;866;p45"/>
          <p:cNvSpPr txBox="1"/>
          <p:nvPr/>
        </p:nvSpPr>
        <p:spPr>
          <a:xfrm>
            <a:off x="152374" y="491844"/>
            <a:ext cx="3949508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 – População conhecida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67" name="Google Shape;867;p45"/>
          <p:cNvSpPr txBox="1"/>
          <p:nvPr/>
        </p:nvSpPr>
        <p:spPr>
          <a:xfrm>
            <a:off x="1411364" y="1287633"/>
            <a:ext cx="16059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Tamanho da amostra</a:t>
            </a:r>
            <a:endParaRPr/>
          </a:p>
        </p:txBody>
      </p:sp>
      <p:sp>
        <p:nvSpPr>
          <p:cNvPr id="868" name="Google Shape;868;p45"/>
          <p:cNvSpPr/>
          <p:nvPr/>
        </p:nvSpPr>
        <p:spPr>
          <a:xfrm>
            <a:off x="2826978" y="1390811"/>
            <a:ext cx="430306" cy="361544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5"/>
          <p:cNvSpPr txBox="1"/>
          <p:nvPr/>
        </p:nvSpPr>
        <p:spPr>
          <a:xfrm>
            <a:off x="1671277" y="2548112"/>
            <a:ext cx="63864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Nível de confiança de 95%, um desvio padrão de 0,5 e uma margem de erro (intervalo de confiança) de +/- 5% e uma população de 2000.</a:t>
            </a:r>
            <a:endParaRPr/>
          </a:p>
        </p:txBody>
      </p:sp>
      <p:sp>
        <p:nvSpPr>
          <p:cNvPr id="870" name="Google Shape;870;p45"/>
          <p:cNvSpPr txBox="1"/>
          <p:nvPr/>
        </p:nvSpPr>
        <p:spPr>
          <a:xfrm>
            <a:off x="3219604" y="3516278"/>
            <a:ext cx="592439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((1,96)^2 x 0,5(0,5)) / (0,05)^2 / 1 + (1,96)^2 x 0,5(0,5) / 0,05^2 x 2000)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323 participantes</a:t>
            </a:r>
            <a:endParaRPr b="1" i="0" sz="14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1" name="Google Shape;8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82" y="3374378"/>
            <a:ext cx="3111202" cy="114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2741" y="814264"/>
            <a:ext cx="1980303" cy="1507552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5"/>
          <p:cNvSpPr txBox="1"/>
          <p:nvPr/>
        </p:nvSpPr>
        <p:spPr>
          <a:xfrm>
            <a:off x="5888458" y="1039856"/>
            <a:ext cx="245120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z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= escore 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= desvio padrão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= margem de erro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= tamanho da população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4" name="Google Shape;874;p45"/>
          <p:cNvSpPr/>
          <p:nvPr/>
        </p:nvSpPr>
        <p:spPr>
          <a:xfrm>
            <a:off x="5888458" y="1039856"/>
            <a:ext cx="2371878" cy="98872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6"/>
          <p:cNvSpPr txBox="1"/>
          <p:nvPr/>
        </p:nvSpPr>
        <p:spPr>
          <a:xfrm>
            <a:off x="146082" y="53325"/>
            <a:ext cx="7911600" cy="4385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Tamanho da amostra - Estimar Parâmetros</a:t>
            </a:r>
            <a:endParaRPr b="0" i="0" sz="9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80" name="Google Shape;880;p46"/>
          <p:cNvSpPr txBox="1"/>
          <p:nvPr/>
        </p:nvSpPr>
        <p:spPr>
          <a:xfrm>
            <a:off x="152374" y="491844"/>
            <a:ext cx="3949508" cy="315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Exemplo – População não conhecida</a:t>
            </a:r>
            <a:endParaRPr b="0" i="0" sz="16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81" name="Google Shape;881;p46"/>
          <p:cNvSpPr txBox="1"/>
          <p:nvPr/>
        </p:nvSpPr>
        <p:spPr>
          <a:xfrm>
            <a:off x="1405534" y="1196437"/>
            <a:ext cx="16059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Tamanho da amostra</a:t>
            </a:r>
            <a:endParaRPr/>
          </a:p>
        </p:txBody>
      </p:sp>
      <p:sp>
        <p:nvSpPr>
          <p:cNvPr id="882" name="Google Shape;882;p46"/>
          <p:cNvSpPr/>
          <p:nvPr/>
        </p:nvSpPr>
        <p:spPr>
          <a:xfrm>
            <a:off x="2846930" y="1310013"/>
            <a:ext cx="430306" cy="361544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25400">
            <a:solidFill>
              <a:srgbClr val="0851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6"/>
          <p:cNvSpPr txBox="1"/>
          <p:nvPr/>
        </p:nvSpPr>
        <p:spPr>
          <a:xfrm>
            <a:off x="3260587" y="1048403"/>
            <a:ext cx="44464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(Z-score)^2 * DesvioPadrão * (1 – DesvioPadrão)</a:t>
            </a:r>
            <a:endParaRPr/>
          </a:p>
        </p:txBody>
      </p:sp>
      <p:cxnSp>
        <p:nvCxnSpPr>
          <p:cNvPr id="884" name="Google Shape;884;p46"/>
          <p:cNvCxnSpPr/>
          <p:nvPr/>
        </p:nvCxnSpPr>
        <p:spPr>
          <a:xfrm>
            <a:off x="3457810" y="1379232"/>
            <a:ext cx="4068000" cy="0"/>
          </a:xfrm>
          <a:prstGeom prst="straightConnector1">
            <a:avLst/>
          </a:prstGeom>
          <a:noFill/>
          <a:ln cap="flat" cmpd="sng" w="19050">
            <a:solidFill>
              <a:srgbClr val="056C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46"/>
          <p:cNvSpPr txBox="1"/>
          <p:nvPr/>
        </p:nvSpPr>
        <p:spPr>
          <a:xfrm>
            <a:off x="4351720" y="1411880"/>
            <a:ext cx="22642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(margem de erro) ^2</a:t>
            </a:r>
            <a:endParaRPr/>
          </a:p>
        </p:txBody>
      </p:sp>
      <p:sp>
        <p:nvSpPr>
          <p:cNvPr id="886" name="Google Shape;886;p46"/>
          <p:cNvSpPr txBox="1"/>
          <p:nvPr/>
        </p:nvSpPr>
        <p:spPr>
          <a:xfrm>
            <a:off x="1671277" y="2310140"/>
            <a:ext cx="58014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Nível de confiança de 95%, um desvio padrão de 0,5 e uma margem de erro (intervalo de confiança) de +/- 5%.</a:t>
            </a:r>
            <a:endParaRPr/>
          </a:p>
        </p:txBody>
      </p:sp>
      <p:sp>
        <p:nvSpPr>
          <p:cNvPr id="887" name="Google Shape;887;p46"/>
          <p:cNvSpPr txBox="1"/>
          <p:nvPr/>
        </p:nvSpPr>
        <p:spPr>
          <a:xfrm>
            <a:off x="3219605" y="3071332"/>
            <a:ext cx="2520367" cy="1877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((1,96)2 x 0,5(0,5)) / (0,05)2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(3,8416 x 0,25) / 0,0025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0,9604 / 0,0025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384,16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385 participantes</a:t>
            </a:r>
            <a:endParaRPr b="1" i="0" sz="14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88" name="Google Shape;8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82" y="3374378"/>
            <a:ext cx="3111202" cy="114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4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7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Teste de hipótese</a:t>
            </a:r>
            <a:endParaRPr/>
          </a:p>
        </p:txBody>
      </p:sp>
      <p:sp>
        <p:nvSpPr>
          <p:cNvPr id="895" name="Google Shape;895;p47"/>
          <p:cNvSpPr txBox="1"/>
          <p:nvPr/>
        </p:nvSpPr>
        <p:spPr>
          <a:xfrm>
            <a:off x="-1353229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20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>
            <p:ph type="title"/>
          </p:nvPr>
        </p:nvSpPr>
        <p:spPr>
          <a:xfrm>
            <a:off x="159406" y="69537"/>
            <a:ext cx="4025299" cy="438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Teste de hipótese</a:t>
            </a:r>
            <a:endParaRPr sz="2400"/>
          </a:p>
        </p:txBody>
      </p:sp>
      <p:sp>
        <p:nvSpPr>
          <p:cNvPr id="901" name="Google Shape;901;p48"/>
          <p:cNvSpPr txBox="1"/>
          <p:nvPr/>
        </p:nvSpPr>
        <p:spPr>
          <a:xfrm>
            <a:off x="159406" y="1015289"/>
            <a:ext cx="3421038" cy="106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Decidir, com base na estatística amostral, se uma hipótese sobre um parâmetro populacional deve ou não ser rejeitada (se está certa ou errada e com qual probabilidade</a:t>
            </a:r>
            <a:endParaRPr/>
          </a:p>
        </p:txBody>
      </p:sp>
      <p:sp>
        <p:nvSpPr>
          <p:cNvPr id="902" name="Google Shape;902;p48"/>
          <p:cNvSpPr txBox="1"/>
          <p:nvPr/>
        </p:nvSpPr>
        <p:spPr>
          <a:xfrm>
            <a:off x="159406" y="60480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903" name="Google Shape;903;p48"/>
          <p:cNvSpPr txBox="1"/>
          <p:nvPr/>
        </p:nvSpPr>
        <p:spPr>
          <a:xfrm>
            <a:off x="4479792" y="699247"/>
            <a:ext cx="30812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H0 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hipótese nula normalmente retrata que não existe uma relação no fenômeno medido.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H1</a:t>
            </a:r>
            <a:r>
              <a:rPr b="0" i="0" lang="en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- hipótese alternativa fala sobre haver efeito</a:t>
            </a:r>
            <a:endParaRPr b="0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4" name="Google Shape;904;p48"/>
          <p:cNvSpPr txBox="1"/>
          <p:nvPr/>
        </p:nvSpPr>
        <p:spPr>
          <a:xfrm>
            <a:off x="1824958" y="2474567"/>
            <a:ext cx="5309667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Homens e mulheres têm salários diferentes quando saem da graduação: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H0: média salarial de homens = média salarial de mulheres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H1: média salarial de homens =/= média salarial de mulheres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 Hipóteses são sobre parâmetros, nunca estatísticas</a:t>
            </a:r>
            <a:endParaRPr/>
          </a:p>
        </p:txBody>
      </p:sp>
      <p:sp>
        <p:nvSpPr>
          <p:cNvPr id="905" name="Google Shape;905;p48"/>
          <p:cNvSpPr txBox="1"/>
          <p:nvPr/>
        </p:nvSpPr>
        <p:spPr>
          <a:xfrm>
            <a:off x="1732748" y="3712712"/>
            <a:ext cx="540187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Peso médio de produção de queijo difere do peso alvo de 750g?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H0: peso médio = 750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H1: peso médio != 750</a:t>
            </a:r>
            <a:endParaRPr/>
          </a:p>
        </p:txBody>
      </p:sp>
      <p:sp>
        <p:nvSpPr>
          <p:cNvPr id="906" name="Google Shape;906;p48"/>
          <p:cNvSpPr/>
          <p:nvPr/>
        </p:nvSpPr>
        <p:spPr>
          <a:xfrm>
            <a:off x="1824957" y="2451861"/>
            <a:ext cx="5309667" cy="1069146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8"/>
          <p:cNvSpPr/>
          <p:nvPr/>
        </p:nvSpPr>
        <p:spPr>
          <a:xfrm>
            <a:off x="1778853" y="3697109"/>
            <a:ext cx="5309667" cy="92039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"/>
          <p:cNvSpPr txBox="1"/>
          <p:nvPr>
            <p:ph type="title"/>
          </p:nvPr>
        </p:nvSpPr>
        <p:spPr>
          <a:xfrm>
            <a:off x="0" y="0"/>
            <a:ext cx="1860780" cy="419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Exemplos</a:t>
            </a:r>
            <a:endParaRPr sz="2400"/>
          </a:p>
        </p:txBody>
      </p:sp>
      <p:sp>
        <p:nvSpPr>
          <p:cNvPr id="367" name="Google Shape;367;p2"/>
          <p:cNvSpPr txBox="1"/>
          <p:nvPr/>
        </p:nvSpPr>
        <p:spPr>
          <a:xfrm>
            <a:off x="994267" y="523018"/>
            <a:ext cx="221676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Estatística descritiva</a:t>
            </a:r>
            <a:endParaRPr/>
          </a:p>
        </p:txBody>
      </p:sp>
      <p:sp>
        <p:nvSpPr>
          <p:cNvPr id="368" name="Google Shape;368;p2"/>
          <p:cNvSpPr txBox="1"/>
          <p:nvPr/>
        </p:nvSpPr>
        <p:spPr>
          <a:xfrm>
            <a:off x="5729386" y="523018"/>
            <a:ext cx="242034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Estatística inferencial</a:t>
            </a:r>
            <a:endParaRPr/>
          </a:p>
        </p:txBody>
      </p:sp>
      <p:cxnSp>
        <p:nvCxnSpPr>
          <p:cNvPr id="369" name="Google Shape;369;p2"/>
          <p:cNvCxnSpPr/>
          <p:nvPr/>
        </p:nvCxnSpPr>
        <p:spPr>
          <a:xfrm>
            <a:off x="4284921" y="132482"/>
            <a:ext cx="0" cy="4396988"/>
          </a:xfrm>
          <a:prstGeom prst="straightConnector1">
            <a:avLst/>
          </a:prstGeom>
          <a:noFill/>
          <a:ln cap="flat" cmpd="sng" w="9525">
            <a:solidFill>
              <a:srgbClr val="66CC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70" name="Google Shape;370;p2"/>
          <p:cNvSpPr txBox="1"/>
          <p:nvPr/>
        </p:nvSpPr>
        <p:spPr>
          <a:xfrm>
            <a:off x="148856" y="1127051"/>
            <a:ext cx="1860780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Média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Mediana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Desvio Padrão</a:t>
            </a:r>
            <a:endParaRPr/>
          </a:p>
        </p:txBody>
      </p:sp>
      <p:pic>
        <p:nvPicPr>
          <p:cNvPr descr="Chart, bar chart, histogram, waterfall chart&#10;&#10;Description automatically generated" id="371" name="Google Shape;3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230" y="2706621"/>
            <a:ext cx="3402418" cy="191386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"/>
          <p:cNvSpPr txBox="1"/>
          <p:nvPr/>
        </p:nvSpPr>
        <p:spPr>
          <a:xfrm>
            <a:off x="1640252" y="2436879"/>
            <a:ext cx="129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Visualização</a:t>
            </a:r>
            <a:endParaRPr/>
          </a:p>
        </p:txBody>
      </p:sp>
      <p:sp>
        <p:nvSpPr>
          <p:cNvPr id="373" name="Google Shape;373;p2"/>
          <p:cNvSpPr txBox="1"/>
          <p:nvPr/>
        </p:nvSpPr>
        <p:spPr>
          <a:xfrm>
            <a:off x="4433777" y="1127051"/>
            <a:ext cx="31417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Características da amostra para estimar a população</a:t>
            </a:r>
            <a:endParaRPr/>
          </a:p>
        </p:txBody>
      </p:sp>
      <p:pic>
        <p:nvPicPr>
          <p:cNvPr descr="Diagram, venn diagram&#10;&#10;Description automatically generated" id="374" name="Google Shape;3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9390" y="2549986"/>
            <a:ext cx="1504543" cy="134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9063" y="2379389"/>
            <a:ext cx="2266927" cy="170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"/>
          <p:cNvSpPr txBox="1"/>
          <p:nvPr>
            <p:ph type="title"/>
          </p:nvPr>
        </p:nvSpPr>
        <p:spPr>
          <a:xfrm>
            <a:off x="159406" y="69537"/>
            <a:ext cx="5412054" cy="531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Introdução à Estatística Inferencial</a:t>
            </a:r>
            <a:endParaRPr sz="2400"/>
          </a:p>
        </p:txBody>
      </p:sp>
      <p:sp>
        <p:nvSpPr>
          <p:cNvPr id="381" name="Google Shape;381;p3"/>
          <p:cNvSpPr txBox="1"/>
          <p:nvPr/>
        </p:nvSpPr>
        <p:spPr>
          <a:xfrm>
            <a:off x="1566863" y="1338059"/>
            <a:ext cx="2250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Estatística causal</a:t>
            </a:r>
            <a:endParaRPr/>
          </a:p>
        </p:txBody>
      </p:sp>
      <p:sp>
        <p:nvSpPr>
          <p:cNvPr id="382" name="Google Shape;382;p3"/>
          <p:cNvSpPr/>
          <p:nvPr/>
        </p:nvSpPr>
        <p:spPr>
          <a:xfrm>
            <a:off x="4019107" y="1245916"/>
            <a:ext cx="563526" cy="5310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"/>
          <p:cNvSpPr/>
          <p:nvPr/>
        </p:nvSpPr>
        <p:spPr>
          <a:xfrm>
            <a:off x="4976038" y="742248"/>
            <a:ext cx="3104707" cy="148950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"/>
          <p:cNvSpPr txBox="1"/>
          <p:nvPr/>
        </p:nvSpPr>
        <p:spPr>
          <a:xfrm>
            <a:off x="5199321" y="1138004"/>
            <a:ext cx="265813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Busca determinar se mudanças em uma variável causam mudança em outra </a:t>
            </a:r>
            <a:endParaRPr/>
          </a:p>
        </p:txBody>
      </p:sp>
      <p:sp>
        <p:nvSpPr>
          <p:cNvPr id="385" name="Google Shape;385;p3"/>
          <p:cNvSpPr txBox="1"/>
          <p:nvPr/>
        </p:nvSpPr>
        <p:spPr>
          <a:xfrm>
            <a:off x="159406" y="2692060"/>
            <a:ext cx="35300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Correlação não implica em causa</a:t>
            </a:r>
            <a:endParaRPr/>
          </a:p>
        </p:txBody>
      </p:sp>
      <p:pic>
        <p:nvPicPr>
          <p:cNvPr descr="Diagrama&#10;&#10;Descrição gerada automaticamente" id="386" name="Google Shape;386;p3"/>
          <p:cNvPicPr preferRelativeResize="0"/>
          <p:nvPr/>
        </p:nvPicPr>
        <p:blipFill rotWithShape="1">
          <a:blip r:embed="rId3">
            <a:alphaModFix/>
          </a:blip>
          <a:srcRect b="-318" l="3427" r="1868" t="65079"/>
          <a:stretch/>
        </p:blipFill>
        <p:spPr>
          <a:xfrm>
            <a:off x="3080982" y="3328474"/>
            <a:ext cx="2981768" cy="109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439835" y="2171025"/>
            <a:ext cx="1633345" cy="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"/>
          <p:cNvSpPr txBox="1"/>
          <p:nvPr>
            <p:ph type="title"/>
          </p:nvPr>
        </p:nvSpPr>
        <p:spPr>
          <a:xfrm>
            <a:off x="3876707" y="1925044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População e Amostra</a:t>
            </a:r>
            <a:endParaRPr/>
          </a:p>
        </p:txBody>
      </p:sp>
      <p:sp>
        <p:nvSpPr>
          <p:cNvPr id="393" name="Google Shape;393;p4"/>
          <p:cNvSpPr txBox="1"/>
          <p:nvPr/>
        </p:nvSpPr>
        <p:spPr>
          <a:xfrm>
            <a:off x="-1455587" y="183817"/>
            <a:ext cx="4652700" cy="13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2564"/>
              <a:buFont typeface="Raleway ExtraBold"/>
              <a:buNone/>
            </a:pPr>
            <a:r>
              <a:rPr b="0" i="0" lang="en" sz="3300" u="none" cap="none" strike="noStrike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Aula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"/>
          <p:cNvSpPr txBox="1"/>
          <p:nvPr>
            <p:ph type="title"/>
          </p:nvPr>
        </p:nvSpPr>
        <p:spPr>
          <a:xfrm>
            <a:off x="159406" y="69537"/>
            <a:ext cx="3922941" cy="430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2400"/>
              <a:t>Estatística Inferencial</a:t>
            </a:r>
            <a:endParaRPr sz="2400"/>
          </a:p>
        </p:txBody>
      </p:sp>
      <p:sp>
        <p:nvSpPr>
          <p:cNvPr id="399" name="Google Shape;399;p5"/>
          <p:cNvSpPr txBox="1"/>
          <p:nvPr/>
        </p:nvSpPr>
        <p:spPr>
          <a:xfrm>
            <a:off x="6188215" y="590409"/>
            <a:ext cx="105791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Amostra</a:t>
            </a:r>
            <a:endParaRPr/>
          </a:p>
        </p:txBody>
      </p:sp>
      <p:sp>
        <p:nvSpPr>
          <p:cNvPr id="400" name="Google Shape;400;p5"/>
          <p:cNvSpPr txBox="1"/>
          <p:nvPr/>
        </p:nvSpPr>
        <p:spPr>
          <a:xfrm>
            <a:off x="1344975" y="514719"/>
            <a:ext cx="12281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População</a:t>
            </a:r>
            <a:endParaRPr/>
          </a:p>
        </p:txBody>
      </p:sp>
      <p:sp>
        <p:nvSpPr>
          <p:cNvPr id="401" name="Google Shape;401;p5"/>
          <p:cNvSpPr txBox="1"/>
          <p:nvPr/>
        </p:nvSpPr>
        <p:spPr>
          <a:xfrm>
            <a:off x="233832" y="1355672"/>
            <a:ext cx="2924035" cy="59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Conjunto de elementos com uma característica comum</a:t>
            </a:r>
            <a:endParaRPr/>
          </a:p>
        </p:txBody>
      </p:sp>
      <p:cxnSp>
        <p:nvCxnSpPr>
          <p:cNvPr id="402" name="Google Shape;402;p5"/>
          <p:cNvCxnSpPr/>
          <p:nvPr/>
        </p:nvCxnSpPr>
        <p:spPr>
          <a:xfrm>
            <a:off x="4295553" y="499730"/>
            <a:ext cx="0" cy="4199861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03" name="Google Shape;403;p5"/>
          <p:cNvSpPr txBox="1"/>
          <p:nvPr/>
        </p:nvSpPr>
        <p:spPr>
          <a:xfrm>
            <a:off x="233833" y="103182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404" name="Google Shape;404;p5"/>
          <p:cNvSpPr txBox="1"/>
          <p:nvPr/>
        </p:nvSpPr>
        <p:spPr>
          <a:xfrm>
            <a:off x="233833" y="2234500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Exemplo</a:t>
            </a:r>
            <a:endParaRPr/>
          </a:p>
        </p:txBody>
      </p:sp>
      <p:sp>
        <p:nvSpPr>
          <p:cNvPr id="405" name="Google Shape;405;p5"/>
          <p:cNvSpPr txBox="1"/>
          <p:nvPr/>
        </p:nvSpPr>
        <p:spPr>
          <a:xfrm>
            <a:off x="233831" y="2550485"/>
            <a:ext cx="3285545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População do Brasil </a:t>
            </a: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– Todas as pessoas que residem dentro do território brasileiro</a:t>
            </a:r>
            <a:endParaRPr/>
          </a:p>
        </p:txBody>
      </p:sp>
      <p:sp>
        <p:nvSpPr>
          <p:cNvPr id="406" name="Google Shape;406;p5"/>
          <p:cNvSpPr txBox="1"/>
          <p:nvPr/>
        </p:nvSpPr>
        <p:spPr>
          <a:xfrm>
            <a:off x="233831" y="3511507"/>
            <a:ext cx="350882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Infectados pela Covid-19 no Brasil  </a:t>
            </a: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– Todas as pessoas que residem dentro do território brasileiro e que foram infectadas com o vírus da Covid-19</a:t>
            </a:r>
            <a:endParaRPr/>
          </a:p>
        </p:txBody>
      </p:sp>
      <p:sp>
        <p:nvSpPr>
          <p:cNvPr id="407" name="Google Shape;407;p5"/>
          <p:cNvSpPr txBox="1"/>
          <p:nvPr/>
        </p:nvSpPr>
        <p:spPr>
          <a:xfrm>
            <a:off x="4646428" y="1355672"/>
            <a:ext cx="3444949" cy="1012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Subconjunto da população que é estudado para investigar as características ou o comportamento da população </a:t>
            </a:r>
            <a:endParaRPr/>
          </a:p>
        </p:txBody>
      </p:sp>
      <p:sp>
        <p:nvSpPr>
          <p:cNvPr id="408" name="Google Shape;408;p5"/>
          <p:cNvSpPr txBox="1"/>
          <p:nvPr/>
        </p:nvSpPr>
        <p:spPr>
          <a:xfrm>
            <a:off x="4646428" y="1031828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Definição</a:t>
            </a:r>
            <a:endParaRPr/>
          </a:p>
        </p:txBody>
      </p:sp>
      <p:sp>
        <p:nvSpPr>
          <p:cNvPr id="409" name="Google Shape;409;p5"/>
          <p:cNvSpPr txBox="1"/>
          <p:nvPr/>
        </p:nvSpPr>
        <p:spPr>
          <a:xfrm>
            <a:off x="4646428" y="2772084"/>
            <a:ext cx="1111142" cy="3139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Exemplo</a:t>
            </a:r>
            <a:endParaRPr/>
          </a:p>
        </p:txBody>
      </p:sp>
      <p:sp>
        <p:nvSpPr>
          <p:cNvPr id="410" name="Google Shape;410;p5"/>
          <p:cNvSpPr txBox="1"/>
          <p:nvPr/>
        </p:nvSpPr>
        <p:spPr>
          <a:xfrm>
            <a:off x="4646428" y="3132942"/>
            <a:ext cx="3636334" cy="133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aleway ExtraBold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Pesquisas eleitorais </a:t>
            </a:r>
            <a:r>
              <a:rPr b="0" i="0" lang="en" sz="1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– São escolhidas pessoas aleatoriamente para responder qual candidato eles irão votar e assim estimar o comportamento da população como um todo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